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69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4" r:id="rId12"/>
    <p:sldId id="266" r:id="rId13"/>
    <p:sldId id="265" r:id="rId14"/>
    <p:sldId id="267" r:id="rId15"/>
    <p:sldId id="268" r:id="rId16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u="none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earningconsortium.org/consult/quality-scorecard/" TargetMode="External"/><Relationship Id="rId2" Type="http://schemas.openxmlformats.org/officeDocument/2006/relationships/hyperlink" Target="https://www.qualitymatters.org/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www.inacol.org/resources/publications/national-quality-standards/" TargetMode="External"/><Relationship Id="rId4" Type="http://schemas.openxmlformats.org/officeDocument/2006/relationships/hyperlink" Target="http://courseredesign.csuprojects.org/wp/qolt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Curriculum Workshop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Chad O’Brien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392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6112" y="673100"/>
            <a:ext cx="3657600" cy="13716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What stakeholders have the biggest impact on the quality of curriculum?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685800"/>
            <a:ext cx="7935912" cy="5308600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endParaRPr lang="en-CA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smtClean="0">
                <a:solidFill>
                  <a:schemeClr val="tx1"/>
                </a:solidFill>
              </a:rPr>
              <a:t>Management and Accrediting Agents</a:t>
            </a:r>
            <a:endParaRPr lang="en-CA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smtClean="0">
                <a:solidFill>
                  <a:schemeClr val="tx1"/>
                </a:solidFill>
              </a:rPr>
              <a:t>Students/Learners/Participants</a:t>
            </a:r>
            <a:endParaRPr lang="en-CA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smtClean="0">
                <a:solidFill>
                  <a:schemeClr val="tx1"/>
                </a:solidFill>
              </a:rPr>
              <a:t>Faculty/Instructors/Trainers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smtClean="0">
                <a:solidFill>
                  <a:schemeClr val="tx1"/>
                </a:solidFill>
              </a:rPr>
              <a:t>Leads/Coordinators/Designers/Consultants</a:t>
            </a:r>
            <a:endParaRPr lang="en-CA" sz="2400" dirty="0">
              <a:solidFill>
                <a:schemeClr val="tx1"/>
              </a:solidFill>
            </a:endParaRPr>
          </a:p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151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quality curriculum? 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7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 we measure curriculum quality?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CA" sz="4400" dirty="0" smtClean="0">
                <a:solidFill>
                  <a:schemeClr val="tx1"/>
                </a:solidFill>
              </a:rPr>
              <a:t>Yes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CA" sz="4400" dirty="0" smtClean="0">
                <a:solidFill>
                  <a:schemeClr val="tx1"/>
                </a:solidFill>
              </a:rPr>
              <a:t>No</a:t>
            </a:r>
            <a:endParaRPr lang="en-CA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0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6112" y="673100"/>
            <a:ext cx="3657600" cy="1371600"/>
          </a:xfrm>
        </p:spPr>
        <p:txBody>
          <a:bodyPr>
            <a:normAutofit/>
          </a:bodyPr>
          <a:lstStyle/>
          <a:p>
            <a:r>
              <a:rPr lang="en-CA" dirty="0" smtClean="0"/>
              <a:t>Some existing measures and possible </a:t>
            </a:r>
            <a:r>
              <a:rPr lang="en-CA" dirty="0" err="1" smtClean="0"/>
              <a:t>pd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685800"/>
            <a:ext cx="7935912" cy="53086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smtClean="0">
                <a:solidFill>
                  <a:schemeClr val="tx1"/>
                </a:solidFill>
              </a:rPr>
              <a:t>Quality Matters</a:t>
            </a:r>
            <a:endParaRPr lang="en-CA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smtClean="0">
                <a:solidFill>
                  <a:schemeClr val="tx1"/>
                </a:solidFill>
              </a:rPr>
              <a:t>Online Learning Consortium Quality Scorecard</a:t>
            </a:r>
            <a:endParaRPr lang="en-CA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smtClean="0">
                <a:solidFill>
                  <a:schemeClr val="tx1"/>
                </a:solidFill>
              </a:rPr>
              <a:t>California State University Quality Online and Teaching Rubric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err="1" smtClean="0">
                <a:solidFill>
                  <a:schemeClr val="tx1"/>
                </a:solidFill>
              </a:rPr>
              <a:t>iNACOL</a:t>
            </a:r>
            <a:r>
              <a:rPr lang="en-CA" sz="2400" dirty="0" smtClean="0">
                <a:solidFill>
                  <a:schemeClr val="tx1"/>
                </a:solidFill>
              </a:rPr>
              <a:t> National Standards for Quality Online Teaching, Courses and Programs.</a:t>
            </a:r>
            <a:endParaRPr lang="en-CA" sz="2400" dirty="0">
              <a:solidFill>
                <a:schemeClr val="tx1"/>
              </a:solidFill>
            </a:endParaRPr>
          </a:p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266112" y="2184399"/>
            <a:ext cx="3657600" cy="2091267"/>
          </a:xfrm>
        </p:spPr>
        <p:txBody>
          <a:bodyPr/>
          <a:lstStyle/>
          <a:p>
            <a:r>
              <a:rPr lang="en-CA" dirty="0" smtClean="0"/>
              <a:t>Here are a few organizations that have worked on instruments that measure the quality of online curriculum.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68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612" y="673100"/>
            <a:ext cx="1181100" cy="508000"/>
          </a:xfrm>
        </p:spPr>
        <p:txBody>
          <a:bodyPr>
            <a:normAutofit/>
          </a:bodyPr>
          <a:lstStyle/>
          <a:p>
            <a:r>
              <a:rPr lang="en-CA" dirty="0" smtClean="0"/>
              <a:t>Links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685800"/>
            <a:ext cx="9398000" cy="53086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>
                <a:solidFill>
                  <a:schemeClr val="tx1"/>
                </a:solidFill>
              </a:rPr>
              <a:t>Quality Matters - </a:t>
            </a:r>
            <a:r>
              <a:rPr lang="en-CA" sz="2400" dirty="0">
                <a:solidFill>
                  <a:schemeClr val="tx1"/>
                </a:solidFill>
                <a:hlinkClick r:id="rId2"/>
              </a:rPr>
              <a:t>https://www.qualitymatters.org</a:t>
            </a:r>
            <a:r>
              <a:rPr lang="en-CA" sz="24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en-CA" sz="2400" dirty="0" smtClean="0">
                <a:solidFill>
                  <a:schemeClr val="tx1"/>
                </a:solidFill>
              </a:rPr>
              <a:t> </a:t>
            </a:r>
            <a:endParaRPr lang="en-CA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smtClean="0">
                <a:solidFill>
                  <a:schemeClr val="tx1"/>
                </a:solidFill>
              </a:rPr>
              <a:t>Online Learning Consortium </a:t>
            </a:r>
            <a:r>
              <a:rPr lang="en-CA" sz="2400" dirty="0">
                <a:solidFill>
                  <a:schemeClr val="tx1"/>
                </a:solidFill>
              </a:rPr>
              <a:t>Quality Scorecard - </a:t>
            </a:r>
            <a:r>
              <a:rPr lang="en-CA" sz="2400" dirty="0">
                <a:solidFill>
                  <a:schemeClr val="tx1"/>
                </a:solidFill>
                <a:hlinkClick r:id="rId3"/>
              </a:rPr>
              <a:t>http://onlinelearningconsortium.org/consult/quality-scorecard</a:t>
            </a:r>
            <a:r>
              <a:rPr lang="en-CA" sz="2400" dirty="0" smtClean="0">
                <a:solidFill>
                  <a:schemeClr val="tx1"/>
                </a:solidFill>
                <a:hlinkClick r:id="rId3"/>
              </a:rPr>
              <a:t>/</a:t>
            </a:r>
            <a:r>
              <a:rPr lang="en-CA" sz="2400" dirty="0" smtClean="0">
                <a:solidFill>
                  <a:schemeClr val="tx1"/>
                </a:solidFill>
              </a:rPr>
              <a:t> </a:t>
            </a:r>
            <a:endParaRPr lang="en-CA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smtClean="0">
                <a:solidFill>
                  <a:schemeClr val="tx1"/>
                </a:solidFill>
              </a:rPr>
              <a:t>California State University Quality Online and </a:t>
            </a:r>
            <a:r>
              <a:rPr lang="en-CA" sz="2400" dirty="0">
                <a:solidFill>
                  <a:schemeClr val="tx1"/>
                </a:solidFill>
              </a:rPr>
              <a:t>Teaching Rubric - </a:t>
            </a:r>
            <a:r>
              <a:rPr lang="en-CA" sz="2400" dirty="0">
                <a:solidFill>
                  <a:schemeClr val="tx1"/>
                </a:solidFill>
                <a:hlinkClick r:id="rId4"/>
              </a:rPr>
              <a:t>http://courseredesign.csuprojects.org/wp/qolt</a:t>
            </a:r>
            <a:r>
              <a:rPr lang="en-CA" sz="2400" dirty="0" smtClean="0">
                <a:solidFill>
                  <a:schemeClr val="tx1"/>
                </a:solidFill>
                <a:hlinkClick r:id="rId4"/>
              </a:rPr>
              <a:t>/</a:t>
            </a:r>
            <a:r>
              <a:rPr lang="en-CA" sz="24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err="1" smtClean="0">
                <a:solidFill>
                  <a:schemeClr val="tx1"/>
                </a:solidFill>
              </a:rPr>
              <a:t>iNACOL</a:t>
            </a:r>
            <a:r>
              <a:rPr lang="en-CA" sz="2400" dirty="0" smtClean="0">
                <a:solidFill>
                  <a:schemeClr val="tx1"/>
                </a:solidFill>
              </a:rPr>
              <a:t> National Standards for Quality Online Teaching, Courses and Programs. </a:t>
            </a:r>
            <a:r>
              <a:rPr lang="en-CA" sz="2400" dirty="0">
                <a:solidFill>
                  <a:schemeClr val="tx1"/>
                </a:solidFill>
              </a:rPr>
              <a:t>- </a:t>
            </a:r>
            <a:r>
              <a:rPr lang="en-CA" sz="2400" dirty="0">
                <a:solidFill>
                  <a:schemeClr val="tx1"/>
                </a:solidFill>
                <a:hlinkClick r:id="rId5"/>
              </a:rPr>
              <a:t>http://www.inacol.org/resources/publications/national-quality-standards</a:t>
            </a:r>
            <a:r>
              <a:rPr lang="en-CA" sz="2400" dirty="0" smtClean="0">
                <a:solidFill>
                  <a:schemeClr val="tx1"/>
                </a:solidFill>
                <a:hlinkClick r:id="rId5"/>
              </a:rPr>
              <a:t>/</a:t>
            </a:r>
            <a:r>
              <a:rPr lang="en-CA" sz="2400" dirty="0" smtClean="0">
                <a:solidFill>
                  <a:schemeClr val="tx1"/>
                </a:solidFill>
              </a:rPr>
              <a:t> </a:t>
            </a:r>
            <a:endParaRPr lang="en-CA" sz="2400" dirty="0">
              <a:solidFill>
                <a:schemeClr val="tx1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8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Show and tell: rat &amp; </a:t>
            </a:r>
            <a:r>
              <a:rPr lang="en-CA" dirty="0" err="1" smtClean="0"/>
              <a:t>qaf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840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objectiveS</a:t>
            </a:r>
            <a:r>
              <a:rPr lang="en-CA" dirty="0" smtClean="0"/>
              <a:t>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355600"/>
            <a:ext cx="11633200" cy="43561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Engage faculty to elicit ideas and understandings of curriculum and curriculum quality.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Provide faculty with and experience of measuring quality of technology by experiencing two methodologies.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Discuss the use of quality measurement tools and share resources.</a:t>
            </a:r>
          </a:p>
          <a:p>
            <a:pPr marL="0" indent="0">
              <a:lnSpc>
                <a:spcPct val="200000"/>
              </a:lnSpc>
              <a:buNone/>
            </a:pP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56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Two truths and a lie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2202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curriculum? 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33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curriculum?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200" dirty="0">
                <a:solidFill>
                  <a:schemeClr val="tx1"/>
                </a:solidFill>
              </a:rPr>
              <a:t>Curriculum is the totality of the student experience during the educational process.</a:t>
            </a:r>
            <a:endParaRPr lang="en-C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7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element is most important to you?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685800"/>
            <a:ext cx="6754812" cy="5308600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smtClean="0">
                <a:solidFill>
                  <a:schemeClr val="tx1"/>
                </a:solidFill>
              </a:rPr>
              <a:t>Outcomes/Objectives/Goals</a:t>
            </a:r>
            <a:endParaRPr lang="en-CA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>
                <a:solidFill>
                  <a:schemeClr val="tx1"/>
                </a:solidFill>
              </a:rPr>
              <a:t>Content/Resources/Material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>
                <a:solidFill>
                  <a:schemeClr val="tx1"/>
                </a:solidFill>
              </a:rPr>
              <a:t>Methodology/Delivery/Learner Activity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>
                <a:solidFill>
                  <a:schemeClr val="tx1"/>
                </a:solidFill>
              </a:rPr>
              <a:t>Assessments/Evaluations/Feedback</a:t>
            </a:r>
          </a:p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Four main elements of curriculum.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344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element is most important to your students?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685800"/>
            <a:ext cx="6754812" cy="5308600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smtClean="0">
                <a:solidFill>
                  <a:schemeClr val="tx1"/>
                </a:solidFill>
              </a:rPr>
              <a:t>Outcomes/Objectives/Goals</a:t>
            </a:r>
            <a:endParaRPr lang="en-CA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>
                <a:solidFill>
                  <a:schemeClr val="tx1"/>
                </a:solidFill>
              </a:rPr>
              <a:t>Content/Resources/Material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>
                <a:solidFill>
                  <a:schemeClr val="tx1"/>
                </a:solidFill>
              </a:rPr>
              <a:t>Methodology/Delivery/Learner Activity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>
                <a:solidFill>
                  <a:schemeClr val="tx1"/>
                </a:solidFill>
              </a:rPr>
              <a:t>Assessments/Evaluations/Feedback</a:t>
            </a:r>
          </a:p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Four main elements of curriculum.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184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are the stakeholders? 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15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6112" y="673100"/>
            <a:ext cx="3657600" cy="1371600"/>
          </a:xfrm>
        </p:spPr>
        <p:txBody>
          <a:bodyPr/>
          <a:lstStyle/>
          <a:p>
            <a:r>
              <a:rPr lang="en-CA" dirty="0" smtClean="0"/>
              <a:t>What stakeholders are the most important?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685800"/>
            <a:ext cx="7935912" cy="5308600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endParaRPr lang="en-CA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smtClean="0">
                <a:solidFill>
                  <a:schemeClr val="tx1"/>
                </a:solidFill>
              </a:rPr>
              <a:t>Management and Accrediting Agents</a:t>
            </a:r>
            <a:endParaRPr lang="en-CA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smtClean="0">
                <a:solidFill>
                  <a:schemeClr val="tx1"/>
                </a:solidFill>
              </a:rPr>
              <a:t>Students/Learners/Participants</a:t>
            </a:r>
            <a:endParaRPr lang="en-CA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smtClean="0">
                <a:solidFill>
                  <a:schemeClr val="tx1"/>
                </a:solidFill>
              </a:rPr>
              <a:t>Faculty/Instructors/Trainers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CA" sz="2400" dirty="0" smtClean="0">
                <a:solidFill>
                  <a:schemeClr val="tx1"/>
                </a:solidFill>
              </a:rPr>
              <a:t>Leads/Coordinators/Designers/Consultants</a:t>
            </a:r>
            <a:endParaRPr lang="en-CA" sz="2400" dirty="0">
              <a:solidFill>
                <a:schemeClr val="tx1"/>
              </a:solidFill>
            </a:endParaRPr>
          </a:p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66112" y="2294466"/>
            <a:ext cx="3657600" cy="2091267"/>
          </a:xfrm>
        </p:spPr>
        <p:txBody>
          <a:bodyPr/>
          <a:lstStyle/>
          <a:p>
            <a:r>
              <a:rPr lang="en-CA" dirty="0" smtClean="0"/>
              <a:t>There may be others depending on the program, but these are often the main groups involved.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62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urriculum Workshop&amp;quot;&quot;/&gt;&lt;property id=&quot;20307&quot; value=&quot;256&quot;/&gt;&lt;/object&gt;&lt;object type=&quot;3&quot; unique_id=&quot;10005&quot;&gt;&lt;property id=&quot;20148&quot; value=&quot;5&quot;/&gt;&lt;property id=&quot;20300&quot; value=&quot;Slide 4 - &amp;quot;What is curriculum? &amp;quot;&quot;/&gt;&lt;property id=&quot;20307&quot; value=&quot;257&quot;/&gt;&lt;/object&gt;&lt;object type=&quot;3&quot; unique_id=&quot;10050&quot;&gt;&lt;property id=&quot;20148&quot; value=&quot;5&quot;/&gt;&lt;property id=&quot;20300&quot; value=&quot;Slide 5 - &amp;quot;What is curriculum? &amp;quot;&quot;/&gt;&lt;property id=&quot;20307&quot; value=&quot;259&quot;/&gt;&lt;/object&gt;&lt;object type=&quot;3&quot; unique_id=&quot;10051&quot;&gt;&lt;property id=&quot;20148&quot; value=&quot;5&quot;/&gt;&lt;property id=&quot;20300&quot; value=&quot;Slide 6 - &amp;quot;What element is most important to you?&amp;quot;&quot;/&gt;&lt;property id=&quot;20307&quot; value=&quot;258&quot;/&gt;&lt;/object&gt;&lt;object type=&quot;3&quot; unique_id=&quot;10052&quot;&gt;&lt;property id=&quot;20148&quot; value=&quot;5&quot;/&gt;&lt;property id=&quot;20300&quot; value=&quot;Slide 7 - &amp;quot;What element is most important to your students?&amp;quot;&quot;/&gt;&lt;property id=&quot;20307&quot; value=&quot;260&quot;/&gt;&lt;/object&gt;&lt;object type=&quot;3&quot; unique_id=&quot;10053&quot;&gt;&lt;property id=&quot;20148&quot; value=&quot;5&quot;/&gt;&lt;property id=&quot;20300&quot; value=&quot;Slide 8 - &amp;quot;Who are the stakeholders? &amp;quot;&quot;/&gt;&lt;property id=&quot;20307&quot; value=&quot;261&quot;/&gt;&lt;/object&gt;&lt;object type=&quot;3&quot; unique_id=&quot;10054&quot;&gt;&lt;property id=&quot;20148&quot; value=&quot;5&quot;/&gt;&lt;property id=&quot;20300&quot; value=&quot;Slide 9 - &amp;quot;What stakeholders are the most important?&amp;quot;&quot;/&gt;&lt;property id=&quot;20307&quot; value=&quot;262&quot;/&gt;&lt;/object&gt;&lt;object type=&quot;3&quot; unique_id=&quot;10136&quot;&gt;&lt;property id=&quot;20148&quot; value=&quot;5&quot;/&gt;&lt;property id=&quot;20300&quot; value=&quot;Slide 10 - &amp;quot;What stakeholders have the biggest impact on the quality of curriculum?&amp;quot;&quot;/&gt;&lt;property id=&quot;20307&quot; value=&quot;263&quot;/&gt;&lt;/object&gt;&lt;object type=&quot;3&quot; unique_id=&quot;10137&quot;&gt;&lt;property id=&quot;20148&quot; value=&quot;5&quot;/&gt;&lt;property id=&quot;20300&quot; value=&quot;Slide 11 - &amp;quot;What is quality curriculum? &amp;quot;&quot;/&gt;&lt;property id=&quot;20307&quot; value=&quot;264&quot;/&gt;&lt;/object&gt;&lt;object type=&quot;3&quot; unique_id=&quot;10138&quot;&gt;&lt;property id=&quot;20148&quot; value=&quot;5&quot;/&gt;&lt;property id=&quot;20300&quot; value=&quot;Slide 12 - &amp;quot;Can we measure curriculum quality?&amp;quot;&quot;/&gt;&lt;property id=&quot;20307&quot; value=&quot;266&quot;/&gt;&lt;/object&gt;&lt;object type=&quot;3&quot; unique_id=&quot;10139&quot;&gt;&lt;property id=&quot;20148&quot; value=&quot;5&quot;/&gt;&lt;property id=&quot;20300&quot; value=&quot;Slide 13 - &amp;quot;Some existing measures and possible pd&amp;quot;&quot;/&gt;&lt;property id=&quot;20307&quot; value=&quot;265&quot;/&gt;&lt;/object&gt;&lt;object type=&quot;3&quot; unique_id=&quot;10140&quot;&gt;&lt;property id=&quot;20148&quot; value=&quot;5&quot;/&gt;&lt;property id=&quot;20300&quot; value=&quot;Slide 14 - &amp;quot;Links&amp;quot;&quot;/&gt;&lt;property id=&quot;20307&quot; value=&quot;267&quot;/&gt;&lt;/object&gt;&lt;object type=&quot;3&quot; unique_id=&quot;10141&quot;&gt;&lt;property id=&quot;20148&quot; value=&quot;5&quot;/&gt;&lt;property id=&quot;20300&quot; value=&quot;Slide 15 - &amp;quot;Show and tell: rat &amp;amp; qaf&amp;quot;&quot;/&gt;&lt;property id=&quot;20307&quot; value=&quot;268&quot;/&gt;&lt;/object&gt;&lt;object type=&quot;3&quot; unique_id=&quot;10217&quot;&gt;&lt;property id=&quot;20148&quot; value=&quot;5&quot;/&gt;&lt;property id=&quot;20300&quot; value=&quot;Slide 3 - &amp;quot;Two truths and a lie&amp;quot;&quot;/&gt;&lt;property id=&quot;20307&quot; value=&quot;269&quot;/&gt;&lt;/object&gt;&lt;object type=&quot;3&quot; unique_id=&quot;10266&quot;&gt;&lt;property id=&quot;20148&quot; value=&quot;5&quot;/&gt;&lt;property id=&quot;20300&quot; value=&quot;Slide 2 - &amp;quot;objectiveS? &amp;quot;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4BB2D4DDFA7B49807C75296D7BD25E" ma:contentTypeVersion="0" ma:contentTypeDescription="Create a new document." ma:contentTypeScope="" ma:versionID="e6bb2223858f99b918d9b7488eafbb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3B2274-77C0-4B08-B69E-925C6F9BEABD}"/>
</file>

<file path=customXml/itemProps2.xml><?xml version="1.0" encoding="utf-8"?>
<ds:datastoreItem xmlns:ds="http://schemas.openxmlformats.org/officeDocument/2006/customXml" ds:itemID="{981512B6-E85D-43FE-B1A5-A99DF30DEDBB}"/>
</file>

<file path=customXml/itemProps3.xml><?xml version="1.0" encoding="utf-8"?>
<ds:datastoreItem xmlns:ds="http://schemas.openxmlformats.org/officeDocument/2006/customXml" ds:itemID="{50AB1D0E-02B1-4BA0-B557-B0A2621E598F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66</TotalTime>
  <Words>285</Words>
  <Application>Microsoft Office PowerPoint</Application>
  <PresentationFormat>Widescreen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Wingdings 3</vt:lpstr>
      <vt:lpstr>Slice</vt:lpstr>
      <vt:lpstr>Curriculum Workshop</vt:lpstr>
      <vt:lpstr>objectiveS? </vt:lpstr>
      <vt:lpstr>Two truths and a lie</vt:lpstr>
      <vt:lpstr>What is curriculum? </vt:lpstr>
      <vt:lpstr>What is curriculum? </vt:lpstr>
      <vt:lpstr>What element is most important to you?</vt:lpstr>
      <vt:lpstr>What element is most important to your students?</vt:lpstr>
      <vt:lpstr>Who are the stakeholders? </vt:lpstr>
      <vt:lpstr>What stakeholders are the most important?</vt:lpstr>
      <vt:lpstr>What stakeholders have the biggest impact on the quality of curriculum?</vt:lpstr>
      <vt:lpstr>What is quality curriculum? </vt:lpstr>
      <vt:lpstr>Can we measure curriculum quality?</vt:lpstr>
      <vt:lpstr>Some existing measures and possible pd</vt:lpstr>
      <vt:lpstr>Links</vt:lpstr>
      <vt:lpstr>Show and tell: rat &amp; qaf</vt:lpstr>
    </vt:vector>
  </TitlesOfParts>
  <Company>College of the Rockies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Workshop</dc:title>
  <dc:creator>OBrien, Chad</dc:creator>
  <cp:lastModifiedBy>OBrien, Chad</cp:lastModifiedBy>
  <cp:revision>8</cp:revision>
  <dcterms:created xsi:type="dcterms:W3CDTF">2015-03-11T17:41:53Z</dcterms:created>
  <dcterms:modified xsi:type="dcterms:W3CDTF">2015-03-11T18:48:20Z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0x010100D74BB2D4DDFA7B49807C75296D7BD25E</vt:lpwstr>
  </property>
</Properties>
</file>