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57" r:id="rId6"/>
    <p:sldId id="261" r:id="rId7"/>
    <p:sldId id="262" r:id="rId8"/>
    <p:sldId id="264" r:id="rId9"/>
    <p:sldId id="263"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94660"/>
  </p:normalViewPr>
  <p:slideViewPr>
    <p:cSldViewPr snapToGrid="0">
      <p:cViewPr varScale="1">
        <p:scale>
          <a:sx n="111" d="100"/>
          <a:sy n="111" d="100"/>
        </p:scale>
        <p:origin x="66" y="7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3/26/2019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097634" y="1397285"/>
            <a:ext cx="6097736" cy="3918013"/>
          </a:xfrm>
          <a:prstGeom prst="rect">
            <a:avLst/>
          </a:prstGeom>
        </p:spPr>
      </p:pic>
    </p:spTree>
    <p:extLst>
      <p:ext uri="{BB962C8B-B14F-4D97-AF65-F5344CB8AC3E}">
        <p14:creationId xmlns:p14="http://schemas.microsoft.com/office/powerpoint/2010/main" val="1084994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 Questions</a:t>
            </a:r>
            <a:endParaRPr lang="en-CA"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CA" dirty="0" smtClean="0"/>
              <a:t>What aspects of land or place based learning would “fit” with your curriculum and instructional delivery?</a:t>
            </a:r>
          </a:p>
          <a:p>
            <a:pPr>
              <a:buFont typeface="Wingdings" panose="05000000000000000000" pitchFamily="2" charset="2"/>
              <a:buChar char="Ø"/>
            </a:pPr>
            <a:endParaRPr lang="en-CA" dirty="0"/>
          </a:p>
          <a:p>
            <a:pPr>
              <a:buFont typeface="Wingdings" panose="05000000000000000000" pitchFamily="2" charset="2"/>
              <a:buChar char="Ø"/>
            </a:pPr>
            <a:r>
              <a:rPr lang="en-CA" dirty="0" smtClean="0"/>
              <a:t>How would you envision enacting a place-based learning event or having them participate in an Indigenous land based learning event? </a:t>
            </a:r>
            <a:endParaRPr lang="en-CA" dirty="0"/>
          </a:p>
        </p:txBody>
      </p:sp>
    </p:spTree>
    <p:extLst>
      <p:ext uri="{BB962C8B-B14F-4D97-AF65-F5344CB8AC3E}">
        <p14:creationId xmlns:p14="http://schemas.microsoft.com/office/powerpoint/2010/main" val="4164799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379116" y="1412384"/>
            <a:ext cx="661489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CA" dirty="0" smtClean="0"/>
          </a:p>
          <a:p>
            <a:pPr marL="0" indent="0">
              <a:buNone/>
            </a:pPr>
            <a:endParaRPr lang="en-CA" dirty="0" smtClean="0"/>
          </a:p>
          <a:p>
            <a:r>
              <a:rPr lang="en-CA" dirty="0" err="1" smtClean="0"/>
              <a:t>Dechinta</a:t>
            </a:r>
            <a:r>
              <a:rPr lang="en-CA" dirty="0" smtClean="0"/>
              <a:t> Bush Research Centre</a:t>
            </a:r>
          </a:p>
          <a:p>
            <a:r>
              <a:rPr lang="en-CA" dirty="0" smtClean="0"/>
              <a:t>https://vimeo.com/104060686</a:t>
            </a:r>
          </a:p>
          <a:p>
            <a:endParaRPr lang="en-CA" dirty="0" smtClean="0"/>
          </a:p>
          <a:p>
            <a:r>
              <a:rPr lang="en-CA" dirty="0" smtClean="0"/>
              <a:t>Grand </a:t>
            </a:r>
            <a:r>
              <a:rPr lang="en-CA" dirty="0" err="1" smtClean="0"/>
              <a:t>Prarrie</a:t>
            </a:r>
            <a:r>
              <a:rPr lang="en-CA" dirty="0" smtClean="0"/>
              <a:t> Regional College</a:t>
            </a:r>
          </a:p>
          <a:p>
            <a:r>
              <a:rPr lang="en-CA" dirty="0" smtClean="0"/>
              <a:t>https://www.youtube.com/watch?v=V8rI2Fqj98o</a:t>
            </a:r>
          </a:p>
          <a:p>
            <a:endParaRPr lang="en-CA" dirty="0" smtClean="0"/>
          </a:p>
        </p:txBody>
      </p:sp>
      <p:sp>
        <p:nvSpPr>
          <p:cNvPr id="2" name="TextBox 1"/>
          <p:cNvSpPr txBox="1"/>
          <p:nvPr/>
        </p:nvSpPr>
        <p:spPr>
          <a:xfrm>
            <a:off x="3554570" y="1184856"/>
            <a:ext cx="3081293" cy="523220"/>
          </a:xfrm>
          <a:prstGeom prst="rect">
            <a:avLst/>
          </a:prstGeom>
          <a:noFill/>
        </p:spPr>
        <p:txBody>
          <a:bodyPr wrap="none" rtlCol="0">
            <a:spAutoFit/>
          </a:bodyPr>
          <a:lstStyle/>
          <a:p>
            <a:r>
              <a:rPr lang="en-CA" sz="2800" b="1" dirty="0" smtClean="0"/>
              <a:t>Video Resources</a:t>
            </a:r>
            <a:endParaRPr lang="en-CA" sz="2800" b="1" dirty="0"/>
          </a:p>
        </p:txBody>
      </p:sp>
    </p:spTree>
    <p:extLst>
      <p:ext uri="{BB962C8B-B14F-4D97-AF65-F5344CB8AC3E}">
        <p14:creationId xmlns:p14="http://schemas.microsoft.com/office/powerpoint/2010/main" val="76809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2476" y="1591209"/>
            <a:ext cx="3732944" cy="1754326"/>
          </a:xfrm>
          <a:prstGeom prst="rect">
            <a:avLst/>
          </a:prstGeom>
        </p:spPr>
        <p:txBody>
          <a:bodyPr wrap="square">
            <a:spAutoFit/>
          </a:bodyPr>
          <a:lstStyle/>
          <a:p>
            <a:pPr algn="ctr"/>
            <a:r>
              <a:rPr lang="en-US" b="1" dirty="0">
                <a:solidFill>
                  <a:schemeClr val="tx2">
                    <a:lumMod val="50000"/>
                  </a:schemeClr>
                </a:solidFill>
              </a:rPr>
              <a:t>Relational Ways</a:t>
            </a:r>
          </a:p>
          <a:p>
            <a:pPr algn="ctr"/>
            <a:r>
              <a:rPr lang="en-US" b="1" dirty="0">
                <a:solidFill>
                  <a:schemeClr val="tx2">
                    <a:lumMod val="50000"/>
                  </a:schemeClr>
                </a:solidFill>
              </a:rPr>
              <a:t>Of Knowing</a:t>
            </a:r>
          </a:p>
          <a:p>
            <a:pPr algn="ctr"/>
            <a:endParaRPr lang="en-US" dirty="0">
              <a:solidFill>
                <a:schemeClr val="tx2">
                  <a:lumMod val="50000"/>
                </a:schemeClr>
              </a:solidFill>
            </a:endParaRPr>
          </a:p>
          <a:p>
            <a:r>
              <a:rPr lang="en-US" dirty="0" smtClean="0">
                <a:solidFill>
                  <a:schemeClr val="tx2">
                    <a:lumMod val="50000"/>
                  </a:schemeClr>
                </a:solidFill>
              </a:rPr>
              <a:t>Embody </a:t>
            </a:r>
            <a:r>
              <a:rPr lang="en-US" b="1" dirty="0"/>
              <a:t>p</a:t>
            </a:r>
            <a:r>
              <a:rPr lang="en-US" b="1" dirty="0" smtClean="0"/>
              <a:t>lace</a:t>
            </a:r>
            <a:r>
              <a:rPr lang="en-US" dirty="0"/>
              <a:t>, people, values, identity, ancestors, Spirit, and how these inter-relate </a:t>
            </a:r>
          </a:p>
        </p:txBody>
      </p:sp>
      <p:sp>
        <p:nvSpPr>
          <p:cNvPr id="7" name="TextBox 6"/>
          <p:cNvSpPr txBox="1"/>
          <p:nvPr/>
        </p:nvSpPr>
        <p:spPr>
          <a:xfrm>
            <a:off x="7758749" y="1160366"/>
            <a:ext cx="4042881" cy="1477328"/>
          </a:xfrm>
          <a:prstGeom prst="rect">
            <a:avLst/>
          </a:prstGeom>
          <a:noFill/>
        </p:spPr>
        <p:txBody>
          <a:bodyPr wrap="square" rtlCol="0">
            <a:spAutoFit/>
          </a:bodyPr>
          <a:lstStyle/>
          <a:p>
            <a:endParaRPr lang="en-US" b="1" dirty="0"/>
          </a:p>
          <a:p>
            <a:endParaRPr lang="en-US" dirty="0"/>
          </a:p>
          <a:p>
            <a:r>
              <a:rPr lang="en-US" b="1" dirty="0" smtClean="0"/>
              <a:t>Relational Processes</a:t>
            </a:r>
            <a:endParaRPr lang="en-US" dirty="0"/>
          </a:p>
          <a:p>
            <a:endParaRPr lang="en-US" dirty="0"/>
          </a:p>
          <a:p>
            <a:r>
              <a:rPr lang="en-US" dirty="0" smtClean="0"/>
              <a:t> </a:t>
            </a:r>
            <a:r>
              <a:rPr lang="en-US" dirty="0"/>
              <a:t>Decolonization, </a:t>
            </a:r>
            <a:r>
              <a:rPr lang="en-US" dirty="0" smtClean="0">
                <a:solidFill>
                  <a:srgbClr val="C00000"/>
                </a:solidFill>
              </a:rPr>
              <a:t>Resurgence</a:t>
            </a:r>
            <a:endParaRPr lang="en-US" dirty="0">
              <a:solidFill>
                <a:srgbClr val="C00000"/>
              </a:solidFill>
            </a:endParaRPr>
          </a:p>
        </p:txBody>
      </p:sp>
      <p:sp>
        <p:nvSpPr>
          <p:cNvPr id="9" name="Rectangle 8"/>
          <p:cNvSpPr/>
          <p:nvPr/>
        </p:nvSpPr>
        <p:spPr>
          <a:xfrm>
            <a:off x="4655047" y="4304886"/>
            <a:ext cx="2602787" cy="923330"/>
          </a:xfrm>
          <a:prstGeom prst="rect">
            <a:avLst/>
          </a:prstGeom>
        </p:spPr>
        <p:txBody>
          <a:bodyPr wrap="square">
            <a:spAutoFit/>
          </a:bodyPr>
          <a:lstStyle/>
          <a:p>
            <a:r>
              <a:rPr lang="en-US" b="1" dirty="0" smtClean="0"/>
              <a:t>“</a:t>
            </a:r>
            <a:r>
              <a:rPr lang="en-US" b="1" dirty="0"/>
              <a:t>Self-in-Relation-to”</a:t>
            </a:r>
          </a:p>
          <a:p>
            <a:r>
              <a:rPr lang="en-US" dirty="0"/>
              <a:t>holistic approach </a:t>
            </a:r>
          </a:p>
          <a:p>
            <a:r>
              <a:rPr lang="en-US" dirty="0"/>
              <a:t>to learning</a:t>
            </a:r>
          </a:p>
        </p:txBody>
      </p:sp>
      <p:cxnSp>
        <p:nvCxnSpPr>
          <p:cNvPr id="11" name="Straight Arrow Connector 10"/>
          <p:cNvCxnSpPr/>
          <p:nvPr/>
        </p:nvCxnSpPr>
        <p:spPr>
          <a:xfrm>
            <a:off x="4340831" y="2350421"/>
            <a:ext cx="2722652" cy="10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771506" y="2468372"/>
            <a:ext cx="1407560" cy="152955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214117" y="2468372"/>
            <a:ext cx="1265433" cy="152955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4140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59303" y="1162676"/>
            <a:ext cx="8162818" cy="5078313"/>
          </a:xfrm>
          <a:prstGeom prst="rect">
            <a:avLst/>
          </a:prstGeom>
          <a:noFill/>
        </p:spPr>
        <p:txBody>
          <a:bodyPr wrap="square" rtlCol="0">
            <a:spAutoFit/>
          </a:bodyPr>
          <a:lstStyle/>
          <a:p>
            <a:r>
              <a:rPr lang="en-US" b="1" dirty="0"/>
              <a:t>Land-based Learning as Indigenous Resurgence</a:t>
            </a:r>
            <a:endParaRPr lang="en-CA" dirty="0"/>
          </a:p>
          <a:p>
            <a:r>
              <a:rPr lang="en-US" b="1" dirty="0"/>
              <a:t> </a:t>
            </a:r>
            <a:endParaRPr lang="en-CA" dirty="0"/>
          </a:p>
          <a:p>
            <a:r>
              <a:rPr lang="en-US" dirty="0"/>
              <a:t>A global literature on Indigenous research (Smith, 2012; </a:t>
            </a:r>
            <a:r>
              <a:rPr lang="en-US" dirty="0" err="1"/>
              <a:t>Absolon</a:t>
            </a:r>
            <a:r>
              <a:rPr lang="en-US" dirty="0"/>
              <a:t>, 2011; </a:t>
            </a:r>
            <a:r>
              <a:rPr lang="en-US" dirty="0" err="1"/>
              <a:t>Gaudry</a:t>
            </a:r>
            <a:r>
              <a:rPr lang="en-US" dirty="0"/>
              <a:t>, 2011; Kovach, 2009; Wilson, 2008) has grown alongside a literature interconnecting Indigenous methods, theories, and transformative pedagogies (Smith, 2003; Menzies, Archibald, Smith, 2004; Grande; 2008; Ormiston; 2013). </a:t>
            </a:r>
            <a:endParaRPr lang="en-US" dirty="0" smtClean="0"/>
          </a:p>
          <a:p>
            <a:endParaRPr lang="en-US" dirty="0"/>
          </a:p>
          <a:p>
            <a:r>
              <a:rPr lang="en-US" dirty="0" smtClean="0"/>
              <a:t>The </a:t>
            </a:r>
            <a:r>
              <a:rPr lang="en-US" dirty="0"/>
              <a:t>literature marks an Indigenous return to land-based traditions founded on a growing understanding of loss through colonial dispossession, connected to education as “the transmission of knowledge about forms of governance, ethics and philosophies that arise from relationship on the land” (Wildcat et al., 2014, p. II).  </a:t>
            </a:r>
            <a:endParaRPr lang="en-US" dirty="0" smtClean="0"/>
          </a:p>
          <a:p>
            <a:endParaRPr lang="en-US" dirty="0"/>
          </a:p>
          <a:p>
            <a:r>
              <a:rPr lang="en-US" dirty="0" err="1" smtClean="0"/>
              <a:t>Corntassel</a:t>
            </a:r>
            <a:r>
              <a:rPr lang="en-US" dirty="0" smtClean="0"/>
              <a:t> </a:t>
            </a:r>
            <a:r>
              <a:rPr lang="en-US" dirty="0"/>
              <a:t>(2012) illuminates, </a:t>
            </a:r>
            <a:endParaRPr lang="en-US" dirty="0" smtClean="0"/>
          </a:p>
          <a:p>
            <a:endParaRPr lang="en-US" dirty="0"/>
          </a:p>
          <a:p>
            <a:r>
              <a:rPr lang="en-US" dirty="0" smtClean="0"/>
              <a:t>	"</a:t>
            </a:r>
            <a:r>
              <a:rPr lang="en-US" dirty="0"/>
              <a:t>if colonization is a disconnecting force, then </a:t>
            </a:r>
            <a:r>
              <a:rPr lang="en-US" b="1" dirty="0"/>
              <a:t>resurgence</a:t>
            </a:r>
            <a:r>
              <a:rPr lang="en-US" dirty="0"/>
              <a:t> is </a:t>
            </a:r>
            <a:r>
              <a:rPr lang="en-US" dirty="0" smtClean="0"/>
              <a:t>	about </a:t>
            </a:r>
            <a:r>
              <a:rPr lang="en-US" dirty="0"/>
              <a:t>reconnecting with homelands, cultures, </a:t>
            </a:r>
            <a:r>
              <a:rPr lang="en-US" dirty="0" smtClean="0"/>
              <a:t>and communities</a:t>
            </a:r>
            <a:r>
              <a:rPr lang="en-US" dirty="0"/>
              <a:t>." </a:t>
            </a:r>
            <a:endParaRPr lang="en-CA" dirty="0"/>
          </a:p>
        </p:txBody>
      </p:sp>
    </p:spTree>
    <p:extLst>
      <p:ext uri="{BB962C8B-B14F-4D97-AF65-F5344CB8AC3E}">
        <p14:creationId xmlns:p14="http://schemas.microsoft.com/office/powerpoint/2010/main" val="19466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233" y="5219168"/>
            <a:ext cx="8915399" cy="1126283"/>
          </a:xfrm>
        </p:spPr>
        <p:txBody>
          <a:bodyPr/>
          <a:lstStyle/>
          <a:p>
            <a:r>
              <a:rPr lang="en-US" dirty="0" err="1"/>
              <a:t>Styres</a:t>
            </a:r>
            <a:r>
              <a:rPr lang="en-US" dirty="0"/>
              <a:t>, S., Haig-Brown, C. &amp; Blimkie, M. (2013). Towards a Pedagogy of Land: The Urban Context. </a:t>
            </a:r>
            <a:r>
              <a:rPr lang="en-US" i="1" dirty="0"/>
              <a:t>Canadian Journal of Education</a:t>
            </a:r>
            <a:r>
              <a:rPr lang="en-US" dirty="0"/>
              <a:t>, </a:t>
            </a:r>
            <a:r>
              <a:rPr lang="en-US" i="1" dirty="0"/>
              <a:t>36</a:t>
            </a:r>
            <a:r>
              <a:rPr lang="en-US" dirty="0"/>
              <a:t>(2), 34-67.</a:t>
            </a:r>
            <a:endParaRPr lang="en-CA" dirty="0"/>
          </a:p>
          <a:p>
            <a:endParaRPr lang="en-CA" dirty="0"/>
          </a:p>
        </p:txBody>
      </p:sp>
      <p:sp>
        <p:nvSpPr>
          <p:cNvPr id="4" name="Title 3"/>
          <p:cNvSpPr txBox="1">
            <a:spLocks noGrp="1"/>
          </p:cNvSpPr>
          <p:nvPr>
            <p:ph type="ctrTitle"/>
          </p:nvPr>
        </p:nvSpPr>
        <p:spPr>
          <a:xfrm>
            <a:off x="6719426" y="1134223"/>
            <a:ext cx="4520504" cy="2862322"/>
          </a:xfrm>
          <a:prstGeom prst="rect">
            <a:avLst/>
          </a:prstGeom>
          <a:noFill/>
        </p:spPr>
        <p:txBody>
          <a:bodyPr wrap="square" rtlCol="0">
            <a:spAutoFit/>
          </a:bodyPr>
          <a:lstStyle/>
          <a:p>
            <a:r>
              <a:rPr lang="en-US" sz="1800" dirty="0"/>
              <a:t>As cited in </a:t>
            </a:r>
            <a:r>
              <a:rPr lang="en-US" sz="1800" dirty="0" err="1"/>
              <a:t>Whetung</a:t>
            </a:r>
            <a:r>
              <a:rPr lang="en-US" sz="1800" dirty="0"/>
              <a:t>, 2015, A pedagogy of the land recognizes and respects that </a:t>
            </a:r>
            <a:r>
              <a:rPr lang="en-US" sz="1800" dirty="0">
                <a:solidFill>
                  <a:srgbClr val="FF0000"/>
                </a:solidFill>
              </a:rPr>
              <a:t>the land is a sentient being that has emotional, spiritual, and intellectual characteristics</a:t>
            </a:r>
            <a:r>
              <a:rPr lang="en-US" sz="1800" dirty="0"/>
              <a:t> (</a:t>
            </a:r>
            <a:r>
              <a:rPr lang="en-US" sz="1800" dirty="0" err="1"/>
              <a:t>Styres</a:t>
            </a:r>
            <a:r>
              <a:rPr lang="en-US" sz="1800" dirty="0"/>
              <a:t>, Haig-Brown, &amp; Blimkie, 2013, p. 37). If the land is recognized as a thinking and feeling being, then surely the land has an intricate history, as well as an abundance of stories and memories.</a:t>
            </a:r>
            <a:endParaRPr lang="en-CA" sz="1800" dirty="0"/>
          </a:p>
        </p:txBody>
      </p:sp>
      <p:sp>
        <p:nvSpPr>
          <p:cNvPr id="5" name="Rectangle 4"/>
          <p:cNvSpPr/>
          <p:nvPr/>
        </p:nvSpPr>
        <p:spPr>
          <a:xfrm>
            <a:off x="1476054" y="2334551"/>
            <a:ext cx="2643883" cy="461665"/>
          </a:xfrm>
          <a:prstGeom prst="rect">
            <a:avLst/>
          </a:prstGeom>
        </p:spPr>
        <p:txBody>
          <a:bodyPr wrap="square">
            <a:spAutoFit/>
          </a:bodyPr>
          <a:lstStyle/>
          <a:p>
            <a:r>
              <a:rPr lang="en-US" sz="2400" dirty="0" smtClean="0"/>
              <a:t>Who is the land? </a:t>
            </a:r>
            <a:endParaRPr lang="en-US" sz="2400" dirty="0"/>
          </a:p>
        </p:txBody>
      </p:sp>
      <p:sp>
        <p:nvSpPr>
          <p:cNvPr id="6" name="Right Arrow 5"/>
          <p:cNvSpPr/>
          <p:nvPr/>
        </p:nvSpPr>
        <p:spPr>
          <a:xfrm flipV="1">
            <a:off x="4880226" y="2372485"/>
            <a:ext cx="795732" cy="3857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193261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233" y="5219168"/>
            <a:ext cx="8915399" cy="1126283"/>
          </a:xfrm>
        </p:spPr>
        <p:txBody>
          <a:bodyPr/>
          <a:lstStyle/>
          <a:p>
            <a:r>
              <a:rPr lang="en-US" dirty="0" err="1"/>
              <a:t>Styres</a:t>
            </a:r>
            <a:r>
              <a:rPr lang="en-US" dirty="0"/>
              <a:t>, S., Haig-Brown, C. &amp; Blimkie, M. (2013). Towards a Pedagogy of Land: The Urban Context. </a:t>
            </a:r>
            <a:r>
              <a:rPr lang="en-US" i="1" dirty="0"/>
              <a:t>Canadian Journal of Education</a:t>
            </a:r>
            <a:r>
              <a:rPr lang="en-US" dirty="0"/>
              <a:t>, </a:t>
            </a:r>
            <a:r>
              <a:rPr lang="en-US" i="1" dirty="0"/>
              <a:t>36</a:t>
            </a:r>
            <a:r>
              <a:rPr lang="en-US" dirty="0"/>
              <a:t>(2), 34-67.</a:t>
            </a:r>
            <a:endParaRPr lang="en-CA" dirty="0"/>
          </a:p>
          <a:p>
            <a:endParaRPr lang="en-CA" dirty="0"/>
          </a:p>
        </p:txBody>
      </p:sp>
      <p:sp>
        <p:nvSpPr>
          <p:cNvPr id="4" name="Title 3"/>
          <p:cNvSpPr txBox="1">
            <a:spLocks noGrp="1"/>
          </p:cNvSpPr>
          <p:nvPr>
            <p:ph type="ctrTitle"/>
          </p:nvPr>
        </p:nvSpPr>
        <p:spPr>
          <a:xfrm>
            <a:off x="6781071" y="1206544"/>
            <a:ext cx="4520504" cy="3139321"/>
          </a:xfrm>
          <a:prstGeom prst="rect">
            <a:avLst/>
          </a:prstGeom>
          <a:noFill/>
        </p:spPr>
        <p:txBody>
          <a:bodyPr wrap="square" rtlCol="0">
            <a:spAutoFit/>
          </a:bodyPr>
          <a:lstStyle/>
          <a:p>
            <a:r>
              <a:rPr lang="en-US" sz="1800" dirty="0"/>
              <a:t>Land informs pedagogy through storied relationships. </a:t>
            </a:r>
            <a:r>
              <a:rPr lang="en-US" sz="1800" dirty="0" smtClean="0"/>
              <a:t>These </a:t>
            </a:r>
            <a:r>
              <a:rPr lang="en-US" sz="1800" dirty="0"/>
              <a:t>stories are etched into the essence of every animal, rock, </a:t>
            </a:r>
            <a:r>
              <a:rPr lang="en-US" sz="1800" dirty="0" smtClean="0"/>
              <a:t>tree</a:t>
            </a:r>
            <a:r>
              <a:rPr lang="en-US" sz="1800" dirty="0"/>
              <a:t>, seed, pathway becoming roadway and then city street, and every </a:t>
            </a:r>
            <a:r>
              <a:rPr lang="en-US" sz="1800" dirty="0" smtClean="0"/>
              <a:t>waterway—whether </a:t>
            </a:r>
            <a:r>
              <a:rPr lang="en-US" sz="1800" dirty="0"/>
              <a:t>flowing free or trapped in a culvert somewhere </a:t>
            </a:r>
            <a:r>
              <a:rPr lang="en-US" sz="1800" dirty="0" smtClean="0"/>
              <a:t>under </a:t>
            </a:r>
            <a:r>
              <a:rPr lang="en-US" sz="1800" dirty="0"/>
              <a:t>the city—in relation to the Aboriginal people who </a:t>
            </a:r>
            <a:r>
              <a:rPr lang="en-US" sz="1800" dirty="0" smtClean="0"/>
              <a:t>have </a:t>
            </a:r>
            <a:r>
              <a:rPr lang="en-US" sz="1800" dirty="0"/>
              <a:t>existed on the land for generations. (</a:t>
            </a:r>
            <a:r>
              <a:rPr lang="en-US" sz="1800" dirty="0" err="1"/>
              <a:t>Styres</a:t>
            </a:r>
            <a:r>
              <a:rPr lang="en-US" sz="1800" dirty="0"/>
              <a:t> et al., 2013, p. 52).</a:t>
            </a:r>
            <a:endParaRPr lang="en-CA" sz="1800" dirty="0"/>
          </a:p>
        </p:txBody>
      </p:sp>
      <p:sp>
        <p:nvSpPr>
          <p:cNvPr id="5" name="Rectangle 4"/>
          <p:cNvSpPr/>
          <p:nvPr/>
        </p:nvSpPr>
        <p:spPr>
          <a:xfrm>
            <a:off x="1671263" y="2462687"/>
            <a:ext cx="3188413" cy="461665"/>
          </a:xfrm>
          <a:prstGeom prst="rect">
            <a:avLst/>
          </a:prstGeom>
        </p:spPr>
        <p:txBody>
          <a:bodyPr wrap="square">
            <a:spAutoFit/>
          </a:bodyPr>
          <a:lstStyle/>
          <a:p>
            <a:r>
              <a:rPr lang="en-US" sz="2400" dirty="0" smtClean="0"/>
              <a:t>Story as Pedagogy </a:t>
            </a:r>
            <a:endParaRPr lang="en-US" sz="2400" dirty="0"/>
          </a:p>
        </p:txBody>
      </p:sp>
      <p:sp>
        <p:nvSpPr>
          <p:cNvPr id="7" name="Right Arrow 6"/>
          <p:cNvSpPr/>
          <p:nvPr/>
        </p:nvSpPr>
        <p:spPr>
          <a:xfrm flipV="1">
            <a:off x="5219273" y="2534606"/>
            <a:ext cx="795732" cy="3857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198673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Story serves to …</a:t>
            </a:r>
            <a:endParaRPr lang="en-CA" dirty="0"/>
          </a:p>
        </p:txBody>
      </p:sp>
      <p:sp>
        <p:nvSpPr>
          <p:cNvPr id="3" name="Content Placeholder 2"/>
          <p:cNvSpPr>
            <a:spLocks noGrp="1"/>
          </p:cNvSpPr>
          <p:nvPr>
            <p:ph idx="1"/>
          </p:nvPr>
        </p:nvSpPr>
        <p:spPr>
          <a:xfrm>
            <a:off x="1099459" y="2145587"/>
            <a:ext cx="4068442" cy="3777622"/>
          </a:xfrm>
        </p:spPr>
        <p:txBody>
          <a:bodyPr/>
          <a:lstStyle/>
          <a:p>
            <a:pPr marL="0" indent="0">
              <a:buClrTx/>
              <a:buNone/>
            </a:pPr>
            <a:r>
              <a:rPr lang="en-CA" b="1" dirty="0" smtClean="0">
                <a:solidFill>
                  <a:schemeClr val="tx1"/>
                </a:solidFill>
              </a:rPr>
              <a:t>Name</a:t>
            </a:r>
            <a:r>
              <a:rPr lang="en-CA" dirty="0" smtClean="0">
                <a:solidFill>
                  <a:schemeClr val="tx1"/>
                </a:solidFill>
              </a:rPr>
              <a:t>				</a:t>
            </a:r>
          </a:p>
          <a:p>
            <a:pPr>
              <a:buClrTx/>
              <a:buFont typeface="Wingdings" panose="05000000000000000000" pitchFamily="2" charset="2"/>
              <a:buChar char="Ø"/>
            </a:pPr>
            <a:r>
              <a:rPr lang="en-CA" dirty="0" smtClean="0">
                <a:solidFill>
                  <a:schemeClr val="tx1"/>
                </a:solidFill>
              </a:rPr>
              <a:t>Origin myths</a:t>
            </a:r>
          </a:p>
          <a:p>
            <a:pPr>
              <a:buClrTx/>
              <a:buFont typeface="Wingdings" panose="05000000000000000000" pitchFamily="2" charset="2"/>
              <a:buChar char="Ø"/>
            </a:pPr>
            <a:r>
              <a:rPr lang="en-CA" dirty="0" smtClean="0">
                <a:solidFill>
                  <a:schemeClr val="tx1"/>
                </a:solidFill>
              </a:rPr>
              <a:t>sacred histories</a:t>
            </a:r>
          </a:p>
          <a:p>
            <a:pPr>
              <a:buClrTx/>
              <a:buFont typeface="Wingdings" panose="05000000000000000000" pitchFamily="2" charset="2"/>
              <a:buChar char="Ø"/>
            </a:pPr>
            <a:r>
              <a:rPr lang="en-CA" dirty="0" smtClean="0">
                <a:solidFill>
                  <a:schemeClr val="tx1"/>
                </a:solidFill>
              </a:rPr>
              <a:t>Inter-personal relationships</a:t>
            </a:r>
          </a:p>
          <a:p>
            <a:pPr>
              <a:buClrTx/>
              <a:buFont typeface="Wingdings" panose="05000000000000000000" pitchFamily="2" charset="2"/>
              <a:buChar char="Ø"/>
            </a:pPr>
            <a:r>
              <a:rPr lang="en-CA" dirty="0" smtClean="0">
                <a:solidFill>
                  <a:schemeClr val="tx1"/>
                </a:solidFill>
              </a:rPr>
              <a:t>Landscapes</a:t>
            </a:r>
          </a:p>
          <a:p>
            <a:pPr>
              <a:buClrTx/>
              <a:buFont typeface="Wingdings" panose="05000000000000000000" pitchFamily="2" charset="2"/>
              <a:buChar char="Ø"/>
            </a:pPr>
            <a:r>
              <a:rPr lang="en-CA" dirty="0" smtClean="0">
                <a:solidFill>
                  <a:schemeClr val="tx1"/>
                </a:solidFill>
              </a:rPr>
              <a:t>Kinship</a:t>
            </a:r>
          </a:p>
          <a:p>
            <a:pPr>
              <a:buClrTx/>
              <a:buFont typeface="Wingdings" panose="05000000000000000000" pitchFamily="2" charset="2"/>
              <a:buChar char="Ø"/>
            </a:pPr>
            <a:r>
              <a:rPr lang="en-CA" dirty="0" smtClean="0">
                <a:solidFill>
                  <a:schemeClr val="tx1"/>
                </a:solidFill>
              </a:rPr>
              <a:t>Laws and behaviors </a:t>
            </a:r>
          </a:p>
          <a:p>
            <a:pPr marL="0" indent="0">
              <a:buNone/>
            </a:pPr>
            <a:endParaRPr lang="en-CA" dirty="0"/>
          </a:p>
        </p:txBody>
      </p:sp>
      <p:sp>
        <p:nvSpPr>
          <p:cNvPr id="4" name="Rectangle 3"/>
          <p:cNvSpPr/>
          <p:nvPr/>
        </p:nvSpPr>
        <p:spPr>
          <a:xfrm>
            <a:off x="8542230" y="2133600"/>
            <a:ext cx="3190858" cy="2585323"/>
          </a:xfrm>
          <a:prstGeom prst="rect">
            <a:avLst/>
          </a:prstGeom>
        </p:spPr>
        <p:txBody>
          <a:bodyPr wrap="square">
            <a:spAutoFit/>
          </a:bodyPr>
          <a:lstStyle/>
          <a:p>
            <a:r>
              <a:rPr lang="en-US" b="1" dirty="0" smtClean="0">
                <a:solidFill>
                  <a:schemeClr val="tx2">
                    <a:lumMod val="50000"/>
                  </a:schemeClr>
                </a:solidFill>
              </a:rPr>
              <a:t>Teach</a:t>
            </a:r>
          </a:p>
          <a:p>
            <a:endParaRPr lang="en-US" dirty="0">
              <a:solidFill>
                <a:schemeClr val="tx2">
                  <a:lumMod val="50000"/>
                </a:schemeClr>
              </a:solidFill>
            </a:endParaRPr>
          </a:p>
          <a:p>
            <a:pPr marL="285750" indent="-285750">
              <a:buFont typeface="Wingdings" panose="05000000000000000000" pitchFamily="2" charset="2"/>
              <a:buChar char="Ø"/>
            </a:pPr>
            <a:r>
              <a:rPr lang="en-US" dirty="0" smtClean="0">
                <a:solidFill>
                  <a:schemeClr val="tx2">
                    <a:lumMod val="50000"/>
                  </a:schemeClr>
                </a:solidFill>
              </a:rPr>
              <a:t>Process-oriented “Living </a:t>
            </a:r>
            <a:r>
              <a:rPr lang="en-US" dirty="0">
                <a:solidFill>
                  <a:schemeClr val="tx2">
                    <a:lumMod val="50000"/>
                  </a:schemeClr>
                </a:solidFill>
              </a:rPr>
              <a:t>Stories</a:t>
            </a:r>
            <a:r>
              <a:rPr lang="en-US" dirty="0" smtClean="0">
                <a:solidFill>
                  <a:schemeClr val="tx2">
                    <a:lumMod val="50000"/>
                  </a:schemeClr>
                </a:solidFill>
              </a:rPr>
              <a:t>”</a:t>
            </a:r>
          </a:p>
          <a:p>
            <a:pPr marL="285750" indent="-285750">
              <a:buFont typeface="Wingdings" panose="05000000000000000000" pitchFamily="2" charset="2"/>
              <a:buChar char="Ø"/>
            </a:pPr>
            <a:endParaRPr lang="en-US" dirty="0">
              <a:solidFill>
                <a:schemeClr val="tx2">
                  <a:lumMod val="50000"/>
                </a:schemeClr>
              </a:solidFill>
            </a:endParaRPr>
          </a:p>
          <a:p>
            <a:pPr marL="285750" indent="-285750">
              <a:buFont typeface="Wingdings" panose="05000000000000000000" pitchFamily="2" charset="2"/>
              <a:buChar char="Ø"/>
            </a:pPr>
            <a:r>
              <a:rPr lang="en-US" dirty="0" smtClean="0">
                <a:solidFill>
                  <a:schemeClr val="tx2">
                    <a:lumMod val="50000"/>
                  </a:schemeClr>
                </a:solidFill>
              </a:rPr>
              <a:t>Told when appropriate </a:t>
            </a:r>
          </a:p>
          <a:p>
            <a:pPr marL="285750" indent="-285750">
              <a:buFont typeface="Wingdings" panose="05000000000000000000" pitchFamily="2" charset="2"/>
              <a:buChar char="Ø"/>
            </a:pPr>
            <a:endParaRPr lang="en-US" dirty="0">
              <a:solidFill>
                <a:schemeClr val="tx2">
                  <a:lumMod val="50000"/>
                </a:schemeClr>
              </a:solidFill>
            </a:endParaRPr>
          </a:p>
          <a:p>
            <a:pPr marL="285750" indent="-285750">
              <a:buFont typeface="Wingdings" panose="05000000000000000000" pitchFamily="2" charset="2"/>
              <a:buChar char="Ø"/>
            </a:pPr>
            <a:r>
              <a:rPr lang="en-US" dirty="0" smtClean="0">
                <a:solidFill>
                  <a:schemeClr val="tx2">
                    <a:lumMod val="50000"/>
                  </a:schemeClr>
                </a:solidFill>
              </a:rPr>
              <a:t>Connects people to place  </a:t>
            </a:r>
            <a:endParaRPr lang="en-US" dirty="0">
              <a:solidFill>
                <a:schemeClr val="tx2">
                  <a:lumMod val="50000"/>
                </a:schemeClr>
              </a:solidFill>
            </a:endParaRPr>
          </a:p>
        </p:txBody>
      </p:sp>
      <p:sp>
        <p:nvSpPr>
          <p:cNvPr id="5" name="Rectangle 4"/>
          <p:cNvSpPr/>
          <p:nvPr/>
        </p:nvSpPr>
        <p:spPr>
          <a:xfrm>
            <a:off x="4752352" y="2145587"/>
            <a:ext cx="2952108" cy="2308324"/>
          </a:xfrm>
          <a:prstGeom prst="rect">
            <a:avLst/>
          </a:prstGeom>
        </p:spPr>
        <p:txBody>
          <a:bodyPr wrap="square">
            <a:spAutoFit/>
          </a:bodyPr>
          <a:lstStyle/>
          <a:p>
            <a:r>
              <a:rPr lang="en-US" b="1" dirty="0" smtClean="0">
                <a:solidFill>
                  <a:schemeClr val="tx2">
                    <a:lumMod val="50000"/>
                  </a:schemeClr>
                </a:solidFill>
              </a:rPr>
              <a:t>Connect </a:t>
            </a:r>
          </a:p>
          <a:p>
            <a:pPr algn="ctr"/>
            <a:endParaRPr lang="en-US" b="1" dirty="0">
              <a:solidFill>
                <a:schemeClr val="tx2">
                  <a:lumMod val="50000"/>
                </a:schemeClr>
              </a:solidFill>
            </a:endParaRPr>
          </a:p>
          <a:p>
            <a:pPr marL="285750" indent="-285750">
              <a:buFont typeface="Wingdings" panose="05000000000000000000" pitchFamily="2" charset="2"/>
              <a:buChar char="Ø"/>
            </a:pPr>
            <a:r>
              <a:rPr lang="en-US" dirty="0" smtClean="0">
                <a:solidFill>
                  <a:schemeClr val="tx2">
                    <a:lumMod val="50000"/>
                  </a:schemeClr>
                </a:solidFill>
              </a:rPr>
              <a:t>Who we are in all of our inter-relations</a:t>
            </a:r>
          </a:p>
          <a:p>
            <a:pPr marL="285750" indent="-285750">
              <a:buFont typeface="Wingdings" panose="05000000000000000000" pitchFamily="2" charset="2"/>
              <a:buChar char="Ø"/>
            </a:pPr>
            <a:endParaRPr lang="en-US" dirty="0">
              <a:solidFill>
                <a:schemeClr val="tx2">
                  <a:lumMod val="50000"/>
                </a:schemeClr>
              </a:solidFill>
            </a:endParaRPr>
          </a:p>
          <a:p>
            <a:pPr marL="285750" indent="-285750">
              <a:buFont typeface="Wingdings" panose="05000000000000000000" pitchFamily="2" charset="2"/>
              <a:buChar char="Ø"/>
            </a:pPr>
            <a:r>
              <a:rPr lang="en-US" dirty="0" smtClean="0">
                <a:solidFill>
                  <a:schemeClr val="tx2">
                    <a:lumMod val="50000"/>
                  </a:schemeClr>
                </a:solidFill>
              </a:rPr>
              <a:t>With Spirit</a:t>
            </a:r>
          </a:p>
          <a:p>
            <a:pPr marL="285750" indent="-285750">
              <a:buFont typeface="Wingdings" panose="05000000000000000000" pitchFamily="2" charset="2"/>
              <a:buChar char="Ø"/>
            </a:pPr>
            <a:endParaRPr lang="en-US" dirty="0">
              <a:solidFill>
                <a:schemeClr val="tx2">
                  <a:lumMod val="50000"/>
                </a:schemeClr>
              </a:solidFill>
            </a:endParaRPr>
          </a:p>
          <a:p>
            <a:pPr marL="285750" indent="-285750">
              <a:buFont typeface="Wingdings" panose="05000000000000000000" pitchFamily="2" charset="2"/>
              <a:buChar char="Ø"/>
            </a:pPr>
            <a:r>
              <a:rPr lang="en-US" dirty="0">
                <a:solidFill>
                  <a:schemeClr val="tx2">
                    <a:lumMod val="50000"/>
                  </a:schemeClr>
                </a:solidFill>
              </a:rPr>
              <a:t>A</a:t>
            </a:r>
            <a:r>
              <a:rPr lang="en-US" dirty="0" smtClean="0">
                <a:solidFill>
                  <a:schemeClr val="tx2">
                    <a:lumMod val="50000"/>
                  </a:schemeClr>
                </a:solidFill>
              </a:rPr>
              <a:t>s or with place</a:t>
            </a:r>
            <a:endParaRPr lang="en-US" dirty="0">
              <a:solidFill>
                <a:schemeClr val="tx2">
                  <a:lumMod val="50000"/>
                </a:schemeClr>
              </a:solidFill>
            </a:endParaRPr>
          </a:p>
        </p:txBody>
      </p:sp>
    </p:spTree>
    <p:extLst>
      <p:ext uri="{BB962C8B-B14F-4D97-AF65-F5344CB8AC3E}">
        <p14:creationId xmlns:p14="http://schemas.microsoft.com/office/powerpoint/2010/main" val="769530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97986" y="1643987"/>
            <a:ext cx="8890571" cy="4524315"/>
          </a:xfrm>
          <a:prstGeom prst="rect">
            <a:avLst/>
          </a:prstGeom>
        </p:spPr>
        <p:txBody>
          <a:bodyPr wrap="square">
            <a:spAutoFit/>
          </a:bodyPr>
          <a:lstStyle/>
          <a:p>
            <a:pPr>
              <a:spcAft>
                <a:spcPts val="0"/>
              </a:spcAft>
              <a:tabLst>
                <a:tab pos="3437255" algn="l"/>
              </a:tabLst>
            </a:pPr>
            <a:r>
              <a:rPr lang="en-US" dirty="0">
                <a:latin typeface="Helvetica" panose="020B0604020202020204" pitchFamily="34" charset="0"/>
                <a:ea typeface="Times New Roman" panose="02020603050405020304" pitchFamily="18" charset="0"/>
                <a:cs typeface="Helvetica" panose="020B0604020202020204" pitchFamily="34" charset="0"/>
              </a:rPr>
              <a:t>Land-based learning practices and engagements serve to ground the conceptual “book” learning in an experiential context infused with an Indigenous worldview. </a:t>
            </a:r>
            <a:endParaRPr lang="en-US" dirty="0" smtClean="0">
              <a:latin typeface="Helvetica" panose="020B0604020202020204" pitchFamily="34" charset="0"/>
              <a:ea typeface="Times New Roman" panose="02020603050405020304" pitchFamily="18" charset="0"/>
              <a:cs typeface="Helvetica" panose="020B0604020202020204" pitchFamily="34" charset="0"/>
            </a:endParaRPr>
          </a:p>
          <a:p>
            <a:pPr>
              <a:spcAft>
                <a:spcPts val="0"/>
              </a:spcAft>
              <a:tabLst>
                <a:tab pos="3437255" algn="l"/>
              </a:tabLst>
            </a:pPr>
            <a:endParaRPr lang="en-US" dirty="0">
              <a:latin typeface="Helvetica" panose="020B0604020202020204" pitchFamily="34" charset="0"/>
              <a:ea typeface="Times New Roman" panose="02020603050405020304" pitchFamily="18" charset="0"/>
              <a:cs typeface="Helvetica" panose="020B0604020202020204" pitchFamily="34" charset="0"/>
            </a:endParaRPr>
          </a:p>
          <a:p>
            <a:pPr>
              <a:spcAft>
                <a:spcPts val="0"/>
              </a:spcAft>
              <a:tabLst>
                <a:tab pos="3437255" algn="l"/>
              </a:tabLst>
            </a:pPr>
            <a:r>
              <a:rPr lang="en-US" dirty="0" smtClean="0">
                <a:latin typeface="Helvetica" panose="020B0604020202020204" pitchFamily="34" charset="0"/>
                <a:ea typeface="Times New Roman" panose="02020603050405020304" pitchFamily="18" charset="0"/>
                <a:cs typeface="Helvetica" panose="020B0604020202020204" pitchFamily="34" charset="0"/>
              </a:rPr>
              <a:t>As </a:t>
            </a:r>
            <a:r>
              <a:rPr lang="en-US" dirty="0">
                <a:latin typeface="Helvetica" panose="020B0604020202020204" pitchFamily="34" charset="0"/>
                <a:ea typeface="Times New Roman" panose="02020603050405020304" pitchFamily="18" charset="0"/>
                <a:cs typeface="Helvetica" panose="020B0604020202020204" pitchFamily="34" charset="0"/>
              </a:rPr>
              <a:t>a framework for </a:t>
            </a:r>
            <a:r>
              <a:rPr lang="en-US" dirty="0">
                <a:solidFill>
                  <a:srgbClr val="C00000"/>
                </a:solidFill>
                <a:latin typeface="Helvetica" panose="020B0604020202020204" pitchFamily="34" charset="0"/>
                <a:ea typeface="Times New Roman" panose="02020603050405020304" pitchFamily="18" charset="0"/>
                <a:cs typeface="Helvetica" panose="020B0604020202020204" pitchFamily="34" charset="0"/>
              </a:rPr>
              <a:t>community engagement and inter-generational ways of knowing</a:t>
            </a:r>
            <a:r>
              <a:rPr lang="en-US" dirty="0">
                <a:latin typeface="Helvetica" panose="020B0604020202020204" pitchFamily="34" charset="0"/>
                <a:ea typeface="Times New Roman" panose="02020603050405020304" pitchFamily="18" charset="0"/>
                <a:cs typeface="Helvetica" panose="020B0604020202020204" pitchFamily="34" charset="0"/>
              </a:rPr>
              <a:t>, it connects students with Knowledge </a:t>
            </a:r>
            <a:r>
              <a:rPr lang="en-US" dirty="0" smtClean="0">
                <a:latin typeface="Helvetica" panose="020B0604020202020204" pitchFamily="34" charset="0"/>
                <a:ea typeface="Times New Roman" panose="02020603050405020304" pitchFamily="18" charset="0"/>
                <a:cs typeface="Helvetica" panose="020B0604020202020204" pitchFamily="34" charset="0"/>
              </a:rPr>
              <a:t>Holders </a:t>
            </a:r>
            <a:r>
              <a:rPr lang="en-US" dirty="0">
                <a:latin typeface="Helvetica" panose="020B0604020202020204" pitchFamily="34" charset="0"/>
                <a:ea typeface="Times New Roman" panose="02020603050405020304" pitchFamily="18" charset="0"/>
                <a:cs typeface="Helvetica" panose="020B0604020202020204" pitchFamily="34" charset="0"/>
              </a:rPr>
              <a:t>as sources of knowledge, learning and mentorship. </a:t>
            </a:r>
            <a:endParaRPr lang="en-US" dirty="0" smtClean="0">
              <a:latin typeface="Helvetica" panose="020B0604020202020204" pitchFamily="34" charset="0"/>
              <a:ea typeface="Times New Roman" panose="02020603050405020304" pitchFamily="18" charset="0"/>
              <a:cs typeface="Helvetica" panose="020B0604020202020204" pitchFamily="34" charset="0"/>
            </a:endParaRPr>
          </a:p>
          <a:p>
            <a:pPr>
              <a:spcAft>
                <a:spcPts val="0"/>
              </a:spcAft>
              <a:tabLst>
                <a:tab pos="3437255" algn="l"/>
              </a:tabLst>
            </a:pPr>
            <a:endParaRPr lang="en-US" dirty="0">
              <a:latin typeface="Helvetica" panose="020B0604020202020204" pitchFamily="34" charset="0"/>
              <a:ea typeface="Times New Roman" panose="02020603050405020304" pitchFamily="18" charset="0"/>
              <a:cs typeface="Helvetica" panose="020B0604020202020204" pitchFamily="34" charset="0"/>
            </a:endParaRPr>
          </a:p>
          <a:p>
            <a:pPr>
              <a:spcAft>
                <a:spcPts val="0"/>
              </a:spcAft>
              <a:tabLst>
                <a:tab pos="3437255" algn="l"/>
              </a:tabLst>
            </a:pPr>
            <a:r>
              <a:rPr lang="en-US" dirty="0" smtClean="0">
                <a:latin typeface="Helvetica" panose="020B0604020202020204" pitchFamily="34" charset="0"/>
                <a:ea typeface="Times New Roman" panose="02020603050405020304" pitchFamily="18" charset="0"/>
                <a:cs typeface="Helvetica" panose="020B0604020202020204" pitchFamily="34" charset="0"/>
              </a:rPr>
              <a:t>Land-based </a:t>
            </a:r>
            <a:r>
              <a:rPr lang="en-US" dirty="0">
                <a:latin typeface="Helvetica" panose="020B0604020202020204" pitchFamily="34" charset="0"/>
                <a:ea typeface="Times New Roman" panose="02020603050405020304" pitchFamily="18" charset="0"/>
                <a:cs typeface="Helvetica" panose="020B0604020202020204" pitchFamily="34" charset="0"/>
              </a:rPr>
              <a:t>learning experiences also represent a specific experiential, holistic and </a:t>
            </a:r>
            <a:r>
              <a:rPr lang="en-US" dirty="0">
                <a:solidFill>
                  <a:srgbClr val="FF0000"/>
                </a:solidFill>
                <a:latin typeface="Helvetica" panose="020B0604020202020204" pitchFamily="34" charset="0"/>
                <a:ea typeface="Times New Roman" panose="02020603050405020304" pitchFamily="18" charset="0"/>
                <a:cs typeface="Helvetica" panose="020B0604020202020204" pitchFamily="34" charset="0"/>
              </a:rPr>
              <a:t>affective domain learning</a:t>
            </a:r>
            <a:r>
              <a:rPr lang="en-US" dirty="0">
                <a:latin typeface="Helvetica" panose="020B0604020202020204" pitchFamily="34" charset="0"/>
                <a:ea typeface="Times New Roman" panose="02020603050405020304" pitchFamily="18" charset="0"/>
                <a:cs typeface="Helvetica" panose="020B0604020202020204" pitchFamily="34" charset="0"/>
              </a:rPr>
              <a:t> process that </a:t>
            </a:r>
            <a:r>
              <a:rPr lang="en-US" dirty="0" smtClean="0">
                <a:latin typeface="Helvetica" panose="020B0604020202020204" pitchFamily="34" charset="0"/>
                <a:ea typeface="Times New Roman" panose="02020603050405020304" pitchFamily="18" charset="0"/>
                <a:cs typeface="Helvetica" panose="020B0604020202020204" pitchFamily="34" charset="0"/>
              </a:rPr>
              <a:t>emphasizes: </a:t>
            </a:r>
          </a:p>
          <a:p>
            <a:pPr>
              <a:spcAft>
                <a:spcPts val="0"/>
              </a:spcAft>
              <a:tabLst>
                <a:tab pos="3437255" algn="l"/>
              </a:tabLst>
            </a:pPr>
            <a:endParaRPr lang="en-US" dirty="0" smtClean="0">
              <a:latin typeface="Helvetica" panose="020B0604020202020204" pitchFamily="34" charset="0"/>
              <a:ea typeface="Times New Roman" panose="02020603050405020304" pitchFamily="18" charset="0"/>
              <a:cs typeface="Helvetica" panose="020B0604020202020204" pitchFamily="34" charset="0"/>
            </a:endParaRPr>
          </a:p>
          <a:p>
            <a:pPr>
              <a:spcAft>
                <a:spcPts val="0"/>
              </a:spcAft>
              <a:tabLst>
                <a:tab pos="3437255" algn="l"/>
              </a:tabLst>
            </a:pPr>
            <a:endParaRPr lang="en-US" dirty="0">
              <a:latin typeface="Helvetica" panose="020B0604020202020204" pitchFamily="34" charset="0"/>
              <a:ea typeface="Times New Roman" panose="02020603050405020304" pitchFamily="18" charset="0"/>
              <a:cs typeface="Helvetica" panose="020B0604020202020204" pitchFamily="34" charset="0"/>
            </a:endParaRPr>
          </a:p>
          <a:p>
            <a:pPr>
              <a:tabLst>
                <a:tab pos="3437255" algn="l"/>
              </a:tabLst>
            </a:pPr>
            <a:r>
              <a:rPr lang="en-US" i="1" dirty="0">
                <a:latin typeface="Helvetica" panose="020B0604020202020204" pitchFamily="34" charset="0"/>
                <a:ea typeface="Times New Roman" panose="02020603050405020304" pitchFamily="18" charset="0"/>
                <a:cs typeface="Helvetica" panose="020B0604020202020204" pitchFamily="34" charset="0"/>
              </a:rPr>
              <a:t>listening, honoring, </a:t>
            </a:r>
            <a:r>
              <a:rPr lang="en-US" i="1" dirty="0" smtClean="0">
                <a:latin typeface="Helvetica" panose="020B0604020202020204" pitchFamily="34" charset="0"/>
                <a:ea typeface="Times New Roman" panose="02020603050405020304" pitchFamily="18" charset="0"/>
                <a:cs typeface="Helvetica" panose="020B0604020202020204" pitchFamily="34" charset="0"/>
              </a:rPr>
              <a:t>values exploration, embodied </a:t>
            </a:r>
            <a:r>
              <a:rPr lang="en-US" i="1" dirty="0">
                <a:latin typeface="Helvetica" panose="020B0604020202020204" pitchFamily="34" charset="0"/>
                <a:ea typeface="Times New Roman" panose="02020603050405020304" pitchFamily="18" charset="0"/>
                <a:cs typeface="Helvetica" panose="020B0604020202020204" pitchFamily="34" charset="0"/>
              </a:rPr>
              <a:t>knowledge and experience, community knowledge, self-reflective and peer reflective </a:t>
            </a:r>
            <a:r>
              <a:rPr lang="en-US" i="1" dirty="0" smtClean="0">
                <a:latin typeface="Helvetica" panose="020B0604020202020204" pitchFamily="34" charset="0"/>
                <a:ea typeface="Times New Roman" panose="02020603050405020304" pitchFamily="18" charset="0"/>
                <a:cs typeface="Helvetica" panose="020B0604020202020204" pitchFamily="34" charset="0"/>
              </a:rPr>
              <a:t>inquiry, </a:t>
            </a:r>
            <a:r>
              <a:rPr lang="en-US" i="1" dirty="0">
                <a:latin typeface="Helvetica" panose="020B0604020202020204" pitchFamily="34" charset="0"/>
                <a:ea typeface="Times New Roman" panose="02020603050405020304" pitchFamily="18" charset="0"/>
                <a:cs typeface="Helvetica" panose="020B0604020202020204" pitchFamily="34" charset="0"/>
              </a:rPr>
              <a:t>and contemplative learning through connection to the land, </a:t>
            </a:r>
            <a:r>
              <a:rPr lang="en-US" i="1" dirty="0" smtClean="0">
                <a:latin typeface="Helvetica" panose="020B0604020202020204" pitchFamily="34" charset="0"/>
                <a:ea typeface="Times New Roman" panose="02020603050405020304" pitchFamily="18" charset="0"/>
                <a:cs typeface="Helvetica" panose="020B0604020202020204" pitchFamily="34" charset="0"/>
              </a:rPr>
              <a:t>people, song</a:t>
            </a:r>
            <a:r>
              <a:rPr lang="en-US" i="1" dirty="0">
                <a:latin typeface="Helvetica" panose="020B0604020202020204" pitchFamily="34" charset="0"/>
                <a:ea typeface="Times New Roman" panose="02020603050405020304" pitchFamily="18" charset="0"/>
                <a:cs typeface="Helvetica" panose="020B0604020202020204" pitchFamily="34" charset="0"/>
              </a:rPr>
              <a:t>, story-telling and ceremony. </a:t>
            </a:r>
            <a:endParaRPr lang="en-CA" i="1" dirty="0">
              <a:latin typeface="Helvetica" panose="020B0604020202020204" pitchFamily="34" charset="0"/>
              <a:ea typeface="Times New Roman" panose="02020603050405020304" pitchFamily="18" charset="0"/>
              <a:cs typeface="Helvetica" panose="020B0604020202020204" pitchFamily="34" charset="0"/>
            </a:endParaRPr>
          </a:p>
          <a:p>
            <a:pPr>
              <a:spcAft>
                <a:spcPts val="0"/>
              </a:spcAft>
              <a:tabLst>
                <a:tab pos="3437255" algn="l"/>
              </a:tabLst>
            </a:pPr>
            <a:endParaRPr lang="en-US" dirty="0" smtClean="0">
              <a:latin typeface="Helvetica" panose="020B0604020202020204" pitchFamily="34" charset="0"/>
              <a:ea typeface="Times New Roman" panose="02020603050405020304" pitchFamily="18" charset="0"/>
              <a:cs typeface="Helvetica" panose="020B0604020202020204" pitchFamily="34" charset="0"/>
            </a:endParaRPr>
          </a:p>
          <a:p>
            <a:pPr>
              <a:spcAft>
                <a:spcPts val="0"/>
              </a:spcAft>
              <a:tabLst>
                <a:tab pos="3437255" algn="l"/>
              </a:tabLst>
            </a:pPr>
            <a:endParaRPr lang="en-CA" dirty="0">
              <a:latin typeface="Helvetica" panose="020B0604020202020204" pitchFamily="34" charset="0"/>
              <a:ea typeface="Times New Roman" panose="02020603050405020304" pitchFamily="18" charset="0"/>
              <a:cs typeface="Helvetica" panose="020B0604020202020204" pitchFamily="34" charset="0"/>
            </a:endParaRPr>
          </a:p>
        </p:txBody>
      </p:sp>
      <p:sp>
        <p:nvSpPr>
          <p:cNvPr id="5" name="TextBox 4"/>
          <p:cNvSpPr txBox="1"/>
          <p:nvPr/>
        </p:nvSpPr>
        <p:spPr>
          <a:xfrm>
            <a:off x="4489807" y="898989"/>
            <a:ext cx="3608680" cy="369332"/>
          </a:xfrm>
          <a:prstGeom prst="rect">
            <a:avLst/>
          </a:prstGeom>
          <a:noFill/>
        </p:spPr>
        <p:txBody>
          <a:bodyPr wrap="none" rtlCol="0">
            <a:spAutoFit/>
          </a:bodyPr>
          <a:lstStyle/>
          <a:p>
            <a:r>
              <a:rPr lang="en-CA" b="1" dirty="0" smtClean="0">
                <a:latin typeface="Helvetica" panose="020B0604020202020204" pitchFamily="34" charset="0"/>
                <a:cs typeface="Helvetica" panose="020B0604020202020204" pitchFamily="34" charset="0"/>
              </a:rPr>
              <a:t>Land-based </a:t>
            </a:r>
            <a:r>
              <a:rPr lang="en-CA" b="1" dirty="0">
                <a:latin typeface="Helvetica" panose="020B0604020202020204" pitchFamily="34" charset="0"/>
                <a:cs typeface="Helvetica" panose="020B0604020202020204" pitchFamily="34" charset="0"/>
              </a:rPr>
              <a:t>L</a:t>
            </a:r>
            <a:r>
              <a:rPr lang="en-CA" b="1" dirty="0" smtClean="0">
                <a:latin typeface="Helvetica" panose="020B0604020202020204" pitchFamily="34" charset="0"/>
                <a:cs typeface="Helvetica" panose="020B0604020202020204" pitchFamily="34" charset="0"/>
              </a:rPr>
              <a:t>earning Practices</a:t>
            </a:r>
            <a:endParaRPr lang="en-CA"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108147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Traditional Land-based Learning Practices</a:t>
            </a:r>
            <a:endParaRPr lang="en-CA" sz="2800" dirty="0"/>
          </a:p>
        </p:txBody>
      </p:sp>
      <p:sp>
        <p:nvSpPr>
          <p:cNvPr id="3" name="Content Placeholder 2"/>
          <p:cNvSpPr>
            <a:spLocks noGrp="1"/>
          </p:cNvSpPr>
          <p:nvPr>
            <p:ph idx="1"/>
          </p:nvPr>
        </p:nvSpPr>
        <p:spPr>
          <a:xfrm>
            <a:off x="2434666" y="1395211"/>
            <a:ext cx="4717401" cy="3777622"/>
          </a:xfrm>
        </p:spPr>
        <p:txBody>
          <a:bodyPr>
            <a:noAutofit/>
          </a:bodyPr>
          <a:lstStyle/>
          <a:p>
            <a:endParaRPr lang="en-CA" sz="1600" dirty="0" smtClean="0"/>
          </a:p>
          <a:p>
            <a:r>
              <a:rPr lang="en-CA" sz="1600" dirty="0" smtClean="0"/>
              <a:t>Survival Practices 					</a:t>
            </a:r>
          </a:p>
          <a:p>
            <a:pPr lvl="1"/>
            <a:r>
              <a:rPr lang="en-CA" dirty="0" smtClean="0"/>
              <a:t>How to build fire, shelter &amp; navigate terrain				</a:t>
            </a:r>
          </a:p>
          <a:p>
            <a:r>
              <a:rPr lang="en-CA" sz="1600" dirty="0" smtClean="0"/>
              <a:t>Hunting Practices</a:t>
            </a:r>
          </a:p>
          <a:p>
            <a:pPr lvl="1"/>
            <a:r>
              <a:rPr lang="en-CA" dirty="0" smtClean="0"/>
              <a:t>How to track, fish, hunt, skin, trap</a:t>
            </a:r>
          </a:p>
          <a:p>
            <a:r>
              <a:rPr lang="en-CA" sz="1600" dirty="0" smtClean="0"/>
              <a:t>Cultural Practices</a:t>
            </a:r>
          </a:p>
          <a:p>
            <a:pPr lvl="1"/>
            <a:r>
              <a:rPr lang="en-CA" dirty="0" smtClean="0"/>
              <a:t>Erecting teepees, canoeing, curing meats, cooking meals, drumming, dancing</a:t>
            </a:r>
          </a:p>
          <a:p>
            <a:r>
              <a:rPr lang="en-CA" sz="1600" dirty="0" smtClean="0"/>
              <a:t>Healing Practices</a:t>
            </a:r>
          </a:p>
          <a:p>
            <a:pPr lvl="1"/>
            <a:r>
              <a:rPr lang="en-CA" dirty="0" smtClean="0"/>
              <a:t>Gathering medicines</a:t>
            </a:r>
          </a:p>
          <a:p>
            <a:pPr lvl="1"/>
            <a:r>
              <a:rPr lang="en-CA" dirty="0" smtClean="0"/>
              <a:t>Sharing stories</a:t>
            </a:r>
          </a:p>
        </p:txBody>
      </p:sp>
      <p:sp>
        <p:nvSpPr>
          <p:cNvPr id="4" name="TextBox 3"/>
          <p:cNvSpPr txBox="1"/>
          <p:nvPr/>
        </p:nvSpPr>
        <p:spPr>
          <a:xfrm>
            <a:off x="8397025" y="3199171"/>
            <a:ext cx="3235181" cy="830997"/>
          </a:xfrm>
          <a:prstGeom prst="rect">
            <a:avLst/>
          </a:prstGeom>
          <a:noFill/>
        </p:spPr>
        <p:txBody>
          <a:bodyPr wrap="none" rtlCol="0">
            <a:spAutoFit/>
          </a:bodyPr>
          <a:lstStyle/>
          <a:p>
            <a:r>
              <a:rPr lang="en-CA" sz="2400" dirty="0" smtClean="0"/>
              <a:t>Infused with</a:t>
            </a:r>
          </a:p>
          <a:p>
            <a:r>
              <a:rPr lang="en-CA" sz="2400" dirty="0" smtClean="0"/>
              <a:t>story and Ceremony</a:t>
            </a:r>
          </a:p>
        </p:txBody>
      </p:sp>
      <p:sp>
        <p:nvSpPr>
          <p:cNvPr id="5" name="Right Arrow 4"/>
          <p:cNvSpPr/>
          <p:nvPr/>
        </p:nvSpPr>
        <p:spPr>
          <a:xfrm flipV="1">
            <a:off x="7099588" y="3421773"/>
            <a:ext cx="795732" cy="3857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8362682" y="5417713"/>
            <a:ext cx="3634328" cy="923330"/>
          </a:xfrm>
          <a:prstGeom prst="rect">
            <a:avLst/>
          </a:prstGeom>
          <a:noFill/>
        </p:spPr>
        <p:txBody>
          <a:bodyPr wrap="none" rtlCol="0">
            <a:spAutoFit/>
          </a:bodyPr>
          <a:lstStyle/>
          <a:p>
            <a:r>
              <a:rPr lang="en-CA" dirty="0" smtClean="0"/>
              <a:t>Everyone Welcome:</a:t>
            </a:r>
          </a:p>
          <a:p>
            <a:endParaRPr lang="en-CA" dirty="0" smtClean="0"/>
          </a:p>
          <a:p>
            <a:r>
              <a:rPr lang="en-CA" dirty="0" smtClean="0"/>
              <a:t>Participants, relatives, children!</a:t>
            </a:r>
            <a:endParaRPr lang="en-CA" dirty="0"/>
          </a:p>
        </p:txBody>
      </p:sp>
    </p:spTree>
    <p:extLst>
      <p:ext uri="{BB962C8B-B14F-4D97-AF65-F5344CB8AC3E}">
        <p14:creationId xmlns:p14="http://schemas.microsoft.com/office/powerpoint/2010/main" val="1096324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Place-based Learning</a:t>
            </a:r>
            <a:endParaRPr lang="en-CA" dirty="0"/>
          </a:p>
        </p:txBody>
      </p:sp>
      <p:sp>
        <p:nvSpPr>
          <p:cNvPr id="4" name="Content Placeholder 3"/>
          <p:cNvSpPr>
            <a:spLocks noGrp="1"/>
          </p:cNvSpPr>
          <p:nvPr>
            <p:ph idx="1"/>
          </p:nvPr>
        </p:nvSpPr>
        <p:spPr>
          <a:xfrm>
            <a:off x="1335669" y="2210873"/>
            <a:ext cx="3695678" cy="3533104"/>
          </a:xfrm>
        </p:spPr>
        <p:txBody>
          <a:bodyPr>
            <a:normAutofit/>
          </a:bodyPr>
          <a:lstStyle/>
          <a:p>
            <a:r>
              <a:rPr lang="en-CA" dirty="0" smtClean="0"/>
              <a:t>Group and community building</a:t>
            </a:r>
          </a:p>
          <a:p>
            <a:r>
              <a:rPr lang="en-CA" dirty="0" smtClean="0"/>
              <a:t>Inquiry based learning</a:t>
            </a:r>
          </a:p>
          <a:p>
            <a:r>
              <a:rPr lang="en-CA" dirty="0" smtClean="0"/>
              <a:t>Experiential learning</a:t>
            </a:r>
          </a:p>
          <a:p>
            <a:r>
              <a:rPr lang="en-CA" dirty="0" smtClean="0"/>
              <a:t>Inter-generational learning</a:t>
            </a:r>
          </a:p>
          <a:p>
            <a:r>
              <a:rPr lang="en-CA" dirty="0" smtClean="0"/>
              <a:t>Embodied learning</a:t>
            </a:r>
          </a:p>
          <a:p>
            <a:r>
              <a:rPr lang="en-CA" dirty="0" smtClean="0"/>
              <a:t>Inter-cultural learning</a:t>
            </a:r>
          </a:p>
          <a:p>
            <a:r>
              <a:rPr lang="en-CA" dirty="0" smtClean="0"/>
              <a:t>Adventure learning</a:t>
            </a:r>
          </a:p>
          <a:p>
            <a:endParaRPr lang="en-CA" dirty="0"/>
          </a:p>
        </p:txBody>
      </p:sp>
      <p:sp>
        <p:nvSpPr>
          <p:cNvPr id="5" name="TextBox 4"/>
          <p:cNvSpPr txBox="1"/>
          <p:nvPr/>
        </p:nvSpPr>
        <p:spPr>
          <a:xfrm>
            <a:off x="7581363" y="1806262"/>
            <a:ext cx="3852337" cy="4247317"/>
          </a:xfrm>
          <a:prstGeom prst="rect">
            <a:avLst/>
          </a:prstGeom>
          <a:noFill/>
        </p:spPr>
        <p:txBody>
          <a:bodyPr wrap="none" rtlCol="0">
            <a:spAutoFit/>
          </a:bodyPr>
          <a:lstStyle/>
          <a:p>
            <a:pPr marL="285750" indent="-285750">
              <a:buFont typeface="Wingdings" panose="05000000000000000000" pitchFamily="2" charset="2"/>
              <a:buChar char="Ø"/>
            </a:pPr>
            <a:r>
              <a:rPr lang="en-CA" dirty="0" smtClean="0"/>
              <a:t>Indigenous Studies </a:t>
            </a:r>
          </a:p>
          <a:p>
            <a:pPr marL="285750" indent="-285750">
              <a:buFont typeface="Wingdings" panose="05000000000000000000" pitchFamily="2" charset="2"/>
              <a:buChar char="Ø"/>
            </a:pPr>
            <a:endParaRPr lang="en-CA" dirty="0"/>
          </a:p>
          <a:p>
            <a:pPr marL="285750" indent="-285750">
              <a:buFont typeface="Wingdings" panose="05000000000000000000" pitchFamily="2" charset="2"/>
              <a:buChar char="Ø"/>
            </a:pPr>
            <a:r>
              <a:rPr lang="en-CA" dirty="0" smtClean="0"/>
              <a:t>Outdoor Tourism</a:t>
            </a:r>
          </a:p>
          <a:p>
            <a:pPr marL="285750" indent="-285750">
              <a:buFont typeface="Wingdings" panose="05000000000000000000" pitchFamily="2" charset="2"/>
              <a:buChar char="Ø"/>
            </a:pPr>
            <a:endParaRPr lang="en-CA" dirty="0"/>
          </a:p>
          <a:p>
            <a:pPr marL="285750" indent="-285750">
              <a:buFont typeface="Wingdings" panose="05000000000000000000" pitchFamily="2" charset="2"/>
              <a:buChar char="Ø"/>
            </a:pPr>
            <a:r>
              <a:rPr lang="en-CA" dirty="0" smtClean="0"/>
              <a:t>Ecology (land, water, systems)</a:t>
            </a:r>
          </a:p>
          <a:p>
            <a:pPr marL="285750" indent="-285750">
              <a:buFont typeface="Wingdings" panose="05000000000000000000" pitchFamily="2" charset="2"/>
              <a:buChar char="Ø"/>
            </a:pPr>
            <a:endParaRPr lang="en-CA" dirty="0"/>
          </a:p>
          <a:p>
            <a:pPr marL="285750" indent="-285750">
              <a:buFont typeface="Wingdings" panose="05000000000000000000" pitchFamily="2" charset="2"/>
              <a:buChar char="Ø"/>
            </a:pPr>
            <a:r>
              <a:rPr lang="en-CA" dirty="0" smtClean="0"/>
              <a:t>Research (community based)</a:t>
            </a:r>
          </a:p>
          <a:p>
            <a:pPr marL="285750" indent="-285750">
              <a:buFont typeface="Wingdings" panose="05000000000000000000" pitchFamily="2" charset="2"/>
              <a:buChar char="Ø"/>
            </a:pPr>
            <a:endParaRPr lang="en-CA" dirty="0"/>
          </a:p>
          <a:p>
            <a:pPr marL="285750" indent="-285750">
              <a:buFont typeface="Wingdings" panose="05000000000000000000" pitchFamily="2" charset="2"/>
              <a:buChar char="Ø"/>
            </a:pPr>
            <a:r>
              <a:rPr lang="en-CA" dirty="0" smtClean="0"/>
              <a:t>Health and Mental Health</a:t>
            </a:r>
          </a:p>
          <a:p>
            <a:pPr marL="285750" indent="-285750">
              <a:buFont typeface="Wingdings" panose="05000000000000000000" pitchFamily="2" charset="2"/>
              <a:buChar char="Ø"/>
            </a:pPr>
            <a:endParaRPr lang="en-CA" dirty="0"/>
          </a:p>
          <a:p>
            <a:pPr marL="285750" indent="-285750">
              <a:buFont typeface="Wingdings" panose="05000000000000000000" pitchFamily="2" charset="2"/>
              <a:buChar char="Ø"/>
            </a:pPr>
            <a:r>
              <a:rPr lang="en-CA" dirty="0" smtClean="0"/>
              <a:t>Inter-cultural Education</a:t>
            </a:r>
          </a:p>
          <a:p>
            <a:pPr marL="285750" indent="-285750">
              <a:buFont typeface="Wingdings" panose="05000000000000000000" pitchFamily="2" charset="2"/>
              <a:buChar char="Ø"/>
            </a:pPr>
            <a:endParaRPr lang="en-CA" dirty="0"/>
          </a:p>
          <a:p>
            <a:pPr marL="285750" indent="-285750">
              <a:buFont typeface="Wingdings" panose="05000000000000000000" pitchFamily="2" charset="2"/>
              <a:buChar char="Ø"/>
            </a:pPr>
            <a:r>
              <a:rPr lang="en-CA" dirty="0" smtClean="0"/>
              <a:t>Teacher Education</a:t>
            </a:r>
          </a:p>
          <a:p>
            <a:pPr marL="285750" indent="-285750">
              <a:buFont typeface="Wingdings" panose="05000000000000000000" pitchFamily="2" charset="2"/>
              <a:buChar char="Ø"/>
            </a:pPr>
            <a:endParaRPr lang="en-CA" dirty="0"/>
          </a:p>
          <a:p>
            <a:pPr marL="285750" indent="-285750">
              <a:buFont typeface="Wingdings" panose="05000000000000000000" pitchFamily="2" charset="2"/>
              <a:buChar char="Ø"/>
            </a:pPr>
            <a:r>
              <a:rPr lang="en-CA" dirty="0" smtClean="0"/>
              <a:t>Restorative Justice </a:t>
            </a:r>
            <a:endParaRPr lang="en-CA" dirty="0"/>
          </a:p>
        </p:txBody>
      </p:sp>
      <p:sp>
        <p:nvSpPr>
          <p:cNvPr id="6" name="Right Arrow 5"/>
          <p:cNvSpPr/>
          <p:nvPr/>
        </p:nvSpPr>
        <p:spPr>
          <a:xfrm flipV="1">
            <a:off x="5494022" y="3499049"/>
            <a:ext cx="795732" cy="3857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64767483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290</TotalTime>
  <Words>531</Words>
  <Application>Microsoft Office PowerPoint</Application>
  <PresentationFormat>Widescreen</PresentationFormat>
  <Paragraphs>109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Century Gothic</vt:lpstr>
      <vt:lpstr>Helvetica</vt:lpstr>
      <vt:lpstr>Times New Roman</vt:lpstr>
      <vt:lpstr>Wingdings</vt:lpstr>
      <vt:lpstr>Wingdings 3</vt:lpstr>
      <vt:lpstr>Wisp</vt:lpstr>
      <vt:lpstr>PowerPoint Presentation</vt:lpstr>
      <vt:lpstr>PowerPoint Presentation</vt:lpstr>
      <vt:lpstr>PowerPoint Presentation</vt:lpstr>
      <vt:lpstr>As cited in Whetung, 2015, A pedagogy of the land recognizes and respects that the land is a sentient being that has emotional, spiritual, and intellectual characteristics (Styres, Haig-Brown, &amp; Blimkie, 2013, p. 37). If the land is recognized as a thinking and feeling being, then surely the land has an intricate history, as well as an abundance of stories and memories.</vt:lpstr>
      <vt:lpstr>Land informs pedagogy through storied relationships. These stories are etched into the essence of every animal, rock, tree, seed, pathway becoming roadway and then city street, and every waterway—whether flowing free or trapped in a culvert somewhere under the city—in relation to the Aboriginal people who have existed on the land for generations. (Styres et al., 2013, p. 52).</vt:lpstr>
      <vt:lpstr>Story serves to …</vt:lpstr>
      <vt:lpstr>PowerPoint Presentation</vt:lpstr>
      <vt:lpstr>Traditional Land-based Learning Practices</vt:lpstr>
      <vt:lpstr>Place-based Learning</vt:lpstr>
      <vt:lpstr>Discussion 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Gerrity, Scott</dc:creator>
  <cp:lastModifiedBy>Gerrity, Scott</cp:lastModifiedBy>
  <cp:revision>23</cp:revision>
  <dcterms:created xsi:type="dcterms:W3CDTF">2019-03-19T18:28:20Z</dcterms:created>
  <dcterms:modified xsi:type="dcterms:W3CDTF">2019-03-26T17:18:24Z</dcterms:modified>
</cp:coreProperties>
</file>