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74" r:id="rId5"/>
    <p:sldId id="256" r:id="rId6"/>
    <p:sldId id="283" r:id="rId7"/>
    <p:sldId id="268" r:id="rId8"/>
    <p:sldId id="282" r:id="rId9"/>
    <p:sldId id="275" r:id="rId10"/>
    <p:sldId id="260" r:id="rId11"/>
    <p:sldId id="264" r:id="rId12"/>
    <p:sldId id="262" r:id="rId13"/>
    <p:sldId id="266" r:id="rId14"/>
    <p:sldId id="265" r:id="rId15"/>
    <p:sldId id="263" r:id="rId16"/>
    <p:sldId id="276" r:id="rId17"/>
    <p:sldId id="284" r:id="rId18"/>
    <p:sldId id="273" r:id="rId19"/>
    <p:sldId id="269" r:id="rId20"/>
    <p:sldId id="277" r:id="rId21"/>
    <p:sldId id="278" r:id="rId22"/>
    <p:sldId id="279" r:id="rId23"/>
    <p:sldId id="280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0637D-714F-014E-9389-EA24655B70D9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CE650-65EB-514E-9A71-7BEB11766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Negotiation of meaning</a:t>
            </a:r>
          </a:p>
          <a:p>
            <a:endParaRPr lang="en-US" dirty="0" smtClean="0"/>
          </a:p>
          <a:p>
            <a:r>
              <a:rPr lang="en-US" dirty="0" smtClean="0"/>
              <a:t>We do not become fully human</a:t>
            </a:r>
            <a:r>
              <a:rPr lang="en-US" baseline="0" dirty="0" smtClean="0"/>
              <a:t> by ourselves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4002-7698-BD45-83F8-2B5AE1FBE9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relationship between self-reflection, iterative learning processes and multimodal learning.  </a:t>
            </a:r>
          </a:p>
          <a:p>
            <a:r>
              <a:rPr lang="en-US" baseline="0" dirty="0" smtClean="0"/>
              <a:t>The course concept she is exploring is decolonization across </a:t>
            </a:r>
            <a:r>
              <a:rPr lang="en-US" baseline="0" dirty="0" err="1" smtClean="0"/>
              <a:t>mulitple</a:t>
            </a:r>
            <a:r>
              <a:rPr lang="en-US" baseline="0" dirty="0" smtClean="0"/>
              <a:t> themes</a:t>
            </a:r>
          </a:p>
          <a:p>
            <a:r>
              <a:rPr lang="en-US" baseline="0" dirty="0" smtClean="0"/>
              <a:t>--linkages between self-reflection, criticality and the course concept, as well as linkages across these themes in a non-linear fashion.  </a:t>
            </a:r>
          </a:p>
          <a:p>
            <a:r>
              <a:rPr lang="en-US" baseline="0" dirty="0" smtClean="0"/>
              <a:t>----Multimodality is evident in the use of text, image, video, creative drawing, and a non-linear representation.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4002-7698-BD45-83F8-2B5AE1FBE9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4002-7698-BD45-83F8-2B5AE1FBE9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I have used the </a:t>
            </a:r>
            <a:r>
              <a:rPr lang="en-US" baseline="0" dirty="0" err="1" smtClean="0"/>
              <a:t>eP</a:t>
            </a:r>
            <a:r>
              <a:rPr lang="en-US" baseline="0" dirty="0" smtClean="0"/>
              <a:t> pages to illustrate in concrete examples to illustrate what the principles presented here look like in practice.</a:t>
            </a:r>
          </a:p>
          <a:p>
            <a:r>
              <a:rPr lang="en-US" baseline="0" dirty="0" smtClean="0"/>
              <a:t>--- I have contextualized in specific examples the design principles that</a:t>
            </a:r>
          </a:p>
          <a:p>
            <a:r>
              <a:rPr lang="en-US" baseline="0" dirty="0" smtClean="0"/>
              <a:t>--- This diagram is both a model and a set of principles</a:t>
            </a:r>
          </a:p>
          <a:p>
            <a:r>
              <a:rPr lang="en-US" baseline="0" dirty="0" smtClean="0"/>
              <a:t>---</a:t>
            </a:r>
            <a:r>
              <a:rPr lang="en-US" b="1" baseline="0" dirty="0" smtClean="0"/>
              <a:t>Negotiated curriculum </a:t>
            </a:r>
            <a:r>
              <a:rPr lang="en-US" baseline="0" dirty="0" smtClean="0"/>
              <a:t>… foundational principle, focused on personalized learning that builds towards ownership of learning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Options or choices, implicitly creates accountability in coming to own the choices they make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Builds around learning styles (how do I learn best?) in allowing choice.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Facilitation is about multiple roles… coordinator, resource provider, </a:t>
            </a:r>
            <a:r>
              <a:rPr lang="en-US" baseline="0" dirty="0" err="1" smtClean="0"/>
              <a:t>faciitator</a:t>
            </a:r>
            <a:r>
              <a:rPr lang="en-US" baseline="0" dirty="0" smtClean="0"/>
              <a:t>, administrator and teacher</a:t>
            </a:r>
          </a:p>
          <a:p>
            <a:pPr marL="228600" indent="-228600">
              <a:buNone/>
            </a:pPr>
            <a:r>
              <a:rPr lang="en-US" baseline="0" dirty="0" smtClean="0"/>
              <a:t>---Constructivist, situated and process-oriented</a:t>
            </a:r>
          </a:p>
          <a:p>
            <a:pPr marL="228600" indent="-228600">
              <a:buNone/>
            </a:pPr>
            <a:r>
              <a:rPr lang="en-US" baseline="0" dirty="0" smtClean="0"/>
              <a:t>1)  Iterative process of engagement with course materials, concepts that become </a:t>
            </a:r>
            <a:r>
              <a:rPr lang="en-US" baseline="0" dirty="0" err="1" smtClean="0"/>
              <a:t>sitatuated</a:t>
            </a:r>
            <a:r>
              <a:rPr lang="en-US" baseline="0" dirty="0" smtClean="0"/>
              <a:t> within student experiences </a:t>
            </a:r>
          </a:p>
          <a:p>
            <a:pPr marL="228600" indent="-228600">
              <a:buNone/>
            </a:pPr>
            <a:r>
              <a:rPr lang="en-US" baseline="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4002-7698-BD45-83F8-2B5AE1FBE9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4011-80D6-0C48-A2AF-CF82067B6B3A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F66D-EB96-7741-9E9E-6D71D1BC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4011-80D6-0C48-A2AF-CF82067B6B3A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F66D-EB96-7741-9E9E-6D71D1BC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4011-80D6-0C48-A2AF-CF82067B6B3A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F66D-EB96-7741-9E9E-6D71D1BC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4011-80D6-0C48-A2AF-CF82067B6B3A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F66D-EB96-7741-9E9E-6D71D1BC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4011-80D6-0C48-A2AF-CF82067B6B3A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F66D-EB96-7741-9E9E-6D71D1BC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4011-80D6-0C48-A2AF-CF82067B6B3A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F66D-EB96-7741-9E9E-6D71D1BC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4011-80D6-0C48-A2AF-CF82067B6B3A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F66D-EB96-7741-9E9E-6D71D1BC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4011-80D6-0C48-A2AF-CF82067B6B3A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F66D-EB96-7741-9E9E-6D71D1BC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4011-80D6-0C48-A2AF-CF82067B6B3A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F66D-EB96-7741-9E9E-6D71D1BC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4011-80D6-0C48-A2AF-CF82067B6B3A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F66D-EB96-7741-9E9E-6D71D1BC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4011-80D6-0C48-A2AF-CF82067B6B3A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F66D-EB96-7741-9E9E-6D71D1BC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74011-80D6-0C48-A2AF-CF82067B6B3A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BF66D-EB96-7741-9E9E-6D71D1BC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bethel.edu/display/TLT/Moodle+-+Resource+-+Lightbox+Gallery+User+Guid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8ZllDQcWwY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tronline.ca/mod/forum/discuss.php?d=12557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tronline.ca/mod/kalvidres/view.php?id=37667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xBaPnP0j1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Nursing Colleagues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Today we are going to …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/>
              <a:t>brainstorm on what it takes to integrate a new educational technology </a:t>
            </a:r>
          </a:p>
          <a:p>
            <a:pPr marL="514350" indent="-514350">
              <a:buFont typeface="+mj-lt"/>
              <a:buAutoNum type="arabicPeriod"/>
            </a:pPr>
            <a:endParaRPr lang="en-US" sz="3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800" dirty="0"/>
              <a:t>t</a:t>
            </a:r>
            <a:r>
              <a:rPr lang="en-US" sz="3800" dirty="0" smtClean="0"/>
              <a:t>alk about </a:t>
            </a:r>
            <a:r>
              <a:rPr lang="en-US" sz="3800" dirty="0" err="1" smtClean="0"/>
              <a:t>ePortfolios</a:t>
            </a:r>
            <a:endParaRPr lang="en-US" sz="3800" dirty="0" smtClean="0"/>
          </a:p>
          <a:p>
            <a:pPr marL="514350" indent="-514350">
              <a:buFont typeface="+mj-lt"/>
              <a:buAutoNum type="arabicPeriod"/>
            </a:pPr>
            <a:endParaRPr lang="en-US" sz="3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/>
              <a:t>talk about advanced Moodle features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		Facilitators: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Scott Gerrity &amp; Susan Fleming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1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mple_Mahara_Graduate_standard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5743"/>
            <a:ext cx="8382000" cy="563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280"/>
            <a:ext cx="19812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(My) Pedagogic Foundations for </a:t>
            </a:r>
            <a:r>
              <a:rPr lang="en-US" sz="2400" dirty="0" err="1" smtClean="0"/>
              <a:t>ePs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6248402" y="3808631"/>
            <a:ext cx="2644283" cy="24685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Relational &amp; Transformative</a:t>
            </a:r>
          </a:p>
          <a:p>
            <a:pPr algn="ctr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Values, beliefs, inter-relations are explored through self-reflection on learning experiences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3406284" y="619771"/>
            <a:ext cx="2677711" cy="239099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Negotiated</a:t>
            </a:r>
          </a:p>
          <a:p>
            <a:pPr algn="ctr"/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Choice &amp; autonomy</a:t>
            </a:r>
          </a:p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(with accountability) </a:t>
            </a:r>
          </a:p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are integrated into curriculum. </a:t>
            </a:r>
          </a:p>
        </p:txBody>
      </p:sp>
      <p:sp>
        <p:nvSpPr>
          <p:cNvPr id="7" name="Oval 6"/>
          <p:cNvSpPr/>
          <p:nvPr/>
        </p:nvSpPr>
        <p:spPr>
          <a:xfrm>
            <a:off x="457200" y="3761224"/>
            <a:ext cx="2765506" cy="25159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Constructivist, Situated &amp; Process-oriented</a:t>
            </a:r>
          </a:p>
          <a:p>
            <a:pPr algn="ctr"/>
            <a:endParaRPr lang="en-US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Students experience iterative cycles of building multimodal representations of learning </a:t>
            </a:r>
          </a:p>
          <a:p>
            <a:pPr algn="ctr"/>
            <a:endParaRPr lang="en-US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14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248400" y="1227138"/>
            <a:ext cx="609600" cy="38100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5600" y="571252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How do I own my learning?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863484" y="3429000"/>
            <a:ext cx="2185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embody a  </a:t>
            </a:r>
          </a:p>
          <a:p>
            <a:r>
              <a:rPr lang="en-US" dirty="0" smtClean="0"/>
              <a:t>“Self-in-Relation-to”</a:t>
            </a:r>
          </a:p>
          <a:p>
            <a:r>
              <a:rPr lang="en-US" dirty="0" smtClean="0"/>
              <a:t>holistic approach </a:t>
            </a:r>
          </a:p>
          <a:p>
            <a:r>
              <a:rPr lang="en-US" dirty="0" smtClean="0"/>
              <a:t>to learning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17706" y="6086693"/>
            <a:ext cx="541810" cy="1905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91257" y="5963582"/>
            <a:ext cx="2999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How do I come to understand my own learning process?</a:t>
            </a:r>
          </a:p>
          <a:p>
            <a:endParaRPr lang="en-US" sz="1600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7046146" y="3317056"/>
            <a:ext cx="484625" cy="403712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90294" y="2622451"/>
            <a:ext cx="245451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How do I relate to myself 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and others?</a:t>
            </a:r>
            <a:r>
              <a:rPr lang="en-US" sz="1600" dirty="0" smtClean="0">
                <a:solidFill>
                  <a:srgbClr val="C0504D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16" name="Straight Arrow Connector 15"/>
          <p:cNvCxnSpPr>
            <a:stCxn id="7" idx="7"/>
          </p:cNvCxnSpPr>
          <p:nvPr/>
        </p:nvCxnSpPr>
        <p:spPr>
          <a:xfrm flipV="1">
            <a:off x="2817707" y="2819403"/>
            <a:ext cx="1045780" cy="131027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5440864" y="2850062"/>
            <a:ext cx="1310276" cy="121919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22706" y="4784818"/>
            <a:ext cx="3025696" cy="15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3622" y="2087434"/>
            <a:ext cx="3265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Builds for practice contexts</a:t>
            </a:r>
          </a:p>
          <a:p>
            <a:pPr>
              <a:buFont typeface="Arial"/>
              <a:buChar char="•"/>
            </a:pPr>
            <a:r>
              <a:rPr lang="en-US" dirty="0" smtClean="0"/>
              <a:t>Facilitates learning as process</a:t>
            </a:r>
          </a:p>
          <a:p>
            <a:pPr>
              <a:buFont typeface="Arial"/>
              <a:buChar char="•"/>
            </a:pPr>
            <a:r>
              <a:rPr lang="en-US" dirty="0" smtClean="0"/>
              <a:t>Engages through competencies</a:t>
            </a:r>
          </a:p>
          <a:p>
            <a:pPr>
              <a:buFont typeface="Arial"/>
              <a:buChar char="•"/>
            </a:pPr>
            <a:r>
              <a:rPr lang="en-US" dirty="0" smtClean="0"/>
              <a:t>Best introduced 2yr and beyond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306598"/>
              </p:ext>
            </p:extLst>
          </p:nvPr>
        </p:nvGraphicFramePr>
        <p:xfrm>
          <a:off x="381000" y="1612900"/>
          <a:ext cx="8229600" cy="4946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99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Moodle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Mahara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eportfolio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98">
                <a:tc>
                  <a:txBody>
                    <a:bodyPr/>
                    <a:lstStyle/>
                    <a:p>
                      <a:r>
                        <a:rPr lang="en-US" dirty="0" smtClean="0"/>
                        <a:t>Course centric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centric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998">
                <a:tc>
                  <a:txBody>
                    <a:bodyPr/>
                    <a:lstStyle/>
                    <a:p>
                      <a:r>
                        <a:rPr lang="en-US" dirty="0" smtClean="0"/>
                        <a:t>Course typically</a:t>
                      </a:r>
                      <a:r>
                        <a:rPr lang="en-US" baseline="0" dirty="0" smtClean="0"/>
                        <a:t> structured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ePortfolio</a:t>
                      </a:r>
                      <a:r>
                        <a:rPr lang="en-US" dirty="0" smtClean="0"/>
                        <a:t> </a:t>
                      </a:r>
                      <a:r>
                        <a:rPr lang="en-US" i="1" dirty="0" smtClean="0"/>
                        <a:t>may and can</a:t>
                      </a:r>
                      <a:r>
                        <a:rPr lang="en-US" dirty="0" smtClean="0"/>
                        <a:t> be structured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021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 make the rules</a:t>
                      </a:r>
                      <a:r>
                        <a:rPr lang="en-US" baseline="0" dirty="0" smtClean="0"/>
                        <a:t> (content, display)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 make the rules</a:t>
                      </a:r>
                      <a:r>
                        <a:rPr lang="en-US" baseline="0" dirty="0" smtClean="0"/>
                        <a:t> (content, display)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248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attached to courses and generally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vailable to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defined content (may be course content) and user defined views (who sees what)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021">
                <a:tc>
                  <a:txBody>
                    <a:bodyPr/>
                    <a:lstStyle/>
                    <a:p>
                      <a:r>
                        <a:rPr lang="en-US" dirty="0" smtClean="0"/>
                        <a:t>Grade are given and managed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Assessment processes structured around </a:t>
                      </a:r>
                      <a:r>
                        <a:rPr lang="en-US" i="1" baseline="0" dirty="0" smtClean="0"/>
                        <a:t>evidence</a:t>
                      </a:r>
                      <a:r>
                        <a:rPr lang="en-US" baseline="0" dirty="0" smtClean="0"/>
                        <a:t> of learning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2021">
                <a:tc>
                  <a:txBody>
                    <a:bodyPr/>
                    <a:lstStyle/>
                    <a:p>
                      <a:r>
                        <a:rPr lang="en-US" dirty="0" smtClean="0"/>
                        <a:t>Usually limited to duration</a:t>
                      </a:r>
                      <a:r>
                        <a:rPr lang="en-US" baseline="0" dirty="0" smtClean="0"/>
                        <a:t> of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long learning and availability (students can take </a:t>
                      </a:r>
                      <a:r>
                        <a:rPr lang="en-US" dirty="0" err="1" smtClean="0"/>
                        <a:t>ePortfolio</a:t>
                      </a:r>
                      <a:r>
                        <a:rPr lang="en-US" baseline="0" dirty="0" smtClean="0"/>
                        <a:t> with them)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 descr="Maha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145594"/>
            <a:ext cx="6973824" cy="146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1340768"/>
            <a:ext cx="5292080" cy="52719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0152" y="2924944"/>
            <a:ext cx="2962672" cy="279432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Time to Discuss </a:t>
            </a:r>
            <a:br>
              <a:rPr lang="en-US" sz="2800" dirty="0" smtClean="0"/>
            </a:br>
            <a:r>
              <a:rPr lang="en-US" sz="2000" dirty="0" smtClean="0"/>
              <a:t>(11 minutes)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 minute to jot down ideas</a:t>
            </a:r>
            <a:br>
              <a:rPr lang="en-US" sz="2000" dirty="0" smtClean="0"/>
            </a:br>
            <a:r>
              <a:rPr lang="en-US" sz="2000" dirty="0" smtClean="0"/>
              <a:t>2 minutes w/ a partner</a:t>
            </a:r>
            <a:br>
              <a:rPr lang="en-US" sz="2000" dirty="0" smtClean="0"/>
            </a:br>
            <a:r>
              <a:rPr lang="en-US" sz="2000" dirty="0" smtClean="0"/>
              <a:t>4 minutes w/ your table</a:t>
            </a:r>
            <a:br>
              <a:rPr lang="en-US" sz="2000" dirty="0" smtClean="0"/>
            </a:br>
            <a:r>
              <a:rPr lang="en-US" sz="2000" dirty="0" smtClean="0"/>
              <a:t>4 minutes w/ entire room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987824" y="258689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 benefits do you see in </a:t>
            </a:r>
            <a:r>
              <a:rPr lang="en-US" sz="2800" dirty="0" err="1"/>
              <a:t>ePs</a:t>
            </a:r>
            <a:r>
              <a:rPr lang="en-US" sz="2800" dirty="0"/>
              <a:t> for your program? How would you integrate it?</a:t>
            </a:r>
          </a:p>
        </p:txBody>
      </p:sp>
    </p:spTree>
    <p:extLst>
      <p:ext uri="{BB962C8B-B14F-4D97-AF65-F5344CB8AC3E}">
        <p14:creationId xmlns:p14="http://schemas.microsoft.com/office/powerpoint/2010/main" val="244886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285036"/>
              </p:ext>
            </p:extLst>
          </p:nvPr>
        </p:nvGraphicFramePr>
        <p:xfrm>
          <a:off x="827584" y="692696"/>
          <a:ext cx="7416824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908058791"/>
                    </a:ext>
                  </a:extLst>
                </a:gridCol>
              </a:tblGrid>
              <a:tr h="43619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Aligns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with curriculum philosophy</a:t>
                      </a:r>
                      <a:endParaRPr lang="en-CA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Practice appraisal form (PAF)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Streams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Years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Employment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Proof of experience when applying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Record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of experience when working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Assignments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Theory-practice intersection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Integration of concepts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Course bridging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Reflective practice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Linking domains / competencies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Demonstrate growth in reflective practice &amp; decision making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In higher level courses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Integrate theory &amp; practice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Integrate decision making &amp; reflective practice assignments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Concept based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Student directed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Student accountability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86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80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" y="1412776"/>
            <a:ext cx="5213125" cy="5040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7993" y="2276872"/>
            <a:ext cx="3796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Lighthouse </a:t>
            </a:r>
            <a:r>
              <a:rPr lang="en-US" dirty="0"/>
              <a:t>Gallery (storyboarding)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Discussion Forums (audio, text, video, links out, attachments)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Kaltura</a:t>
            </a:r>
            <a:r>
              <a:rPr lang="en-US" dirty="0"/>
              <a:t> Quizzes (interactive video)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Big Blue Button (real time conferencing)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Competencies </a:t>
            </a:r>
            <a:r>
              <a:rPr lang="en-US" dirty="0"/>
              <a:t>(evidence of learning)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9832" y="501065"/>
            <a:ext cx="516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Advanced Moodle Options</a:t>
            </a:r>
          </a:p>
        </p:txBody>
      </p:sp>
    </p:spTree>
    <p:extLst>
      <p:ext uri="{BB962C8B-B14F-4D97-AF65-F5344CB8AC3E}">
        <p14:creationId xmlns:p14="http://schemas.microsoft.com/office/powerpoint/2010/main" val="43201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Lightbox</a:t>
            </a:r>
            <a:r>
              <a:rPr lang="en-US" dirty="0" smtClean="0"/>
              <a:t> </a:t>
            </a:r>
            <a:r>
              <a:rPr lang="en-US" dirty="0" smtClean="0"/>
              <a:t>Gallery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3"/>
              </a:rPr>
              <a:t>User Guide</a:t>
            </a:r>
            <a:endParaRPr lang="en-CA" dirty="0" smtClean="0"/>
          </a:p>
        </p:txBody>
      </p:sp>
      <p:pic>
        <p:nvPicPr>
          <p:cNvPr id="5" name="h8ZllDQcWw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1720" y="263691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78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Discussion Forums can be used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to provide information</a:t>
            </a:r>
          </a:p>
          <a:p>
            <a:r>
              <a:rPr lang="en-US" sz="2700" dirty="0"/>
              <a:t>for introductions</a:t>
            </a:r>
          </a:p>
          <a:p>
            <a:r>
              <a:rPr lang="en-US" sz="2700" dirty="0"/>
              <a:t>for students to ask questions about activities</a:t>
            </a:r>
          </a:p>
          <a:p>
            <a:r>
              <a:rPr lang="en-US" sz="2700" dirty="0"/>
              <a:t>to discuss specific topics</a:t>
            </a:r>
          </a:p>
          <a:p>
            <a:r>
              <a:rPr lang="en-US" sz="2700" dirty="0"/>
              <a:t>for groups to collaborate on projects and share ideas</a:t>
            </a:r>
          </a:p>
          <a:p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Sample Discussion Forum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1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 err="1"/>
              <a:t>Kaltura</a:t>
            </a:r>
            <a:r>
              <a:rPr lang="en-US" sz="4050" dirty="0"/>
              <a:t> Video Quizzes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150" dirty="0"/>
              <a:t>Make videos more interactive</a:t>
            </a:r>
          </a:p>
          <a:p>
            <a:r>
              <a:rPr lang="en-US" sz="3150" dirty="0"/>
              <a:t>Encourage students to engage with video content</a:t>
            </a:r>
          </a:p>
          <a:p>
            <a:r>
              <a:rPr lang="en-US" sz="3150" dirty="0"/>
              <a:t>Help students gain confidence </a:t>
            </a:r>
          </a:p>
          <a:p>
            <a:r>
              <a:rPr lang="en-US" sz="3150" dirty="0"/>
              <a:t>Scaffold new information onto existing knowledge </a:t>
            </a:r>
          </a:p>
          <a:p>
            <a:r>
              <a:rPr lang="en-US" sz="3150" dirty="0"/>
              <a:t>Reinforce student memory</a:t>
            </a:r>
          </a:p>
          <a:p>
            <a:r>
              <a:rPr lang="en-US" sz="3150" dirty="0"/>
              <a:t>Achieve better learning outcome</a:t>
            </a: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Sample Video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51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31950"/>
            <a:ext cx="6858000" cy="3168650"/>
          </a:xfrm>
        </p:spPr>
        <p:txBody>
          <a:bodyPr/>
          <a:lstStyle/>
          <a:p>
            <a:r>
              <a:rPr lang="en-US" sz="2700" b="1" dirty="0"/>
              <a:t>What are competencies?</a:t>
            </a:r>
          </a:p>
          <a:p>
            <a:r>
              <a:rPr lang="en-US" dirty="0" smtClean="0"/>
              <a:t>Competencies describe the level of understanding or proficiency of a learner in certain subject-related skills.</a:t>
            </a:r>
          </a:p>
          <a:p>
            <a:endParaRPr lang="en-US" dirty="0"/>
          </a:p>
        </p:txBody>
      </p:sp>
      <p:pic>
        <p:nvPicPr>
          <p:cNvPr id="4" name="mxBaPnP0j1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501" y="2832895"/>
            <a:ext cx="5473700" cy="30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9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ensure that an innovative educational technology hinders learning in your program?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(make a list)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b="1" dirty="0"/>
              <a:t>Competencies can be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added to learning plans, then assign learning plans to individual selected students or to whole cohorts.</a:t>
            </a:r>
          </a:p>
          <a:p>
            <a:r>
              <a:rPr lang="en-US" sz="2700" dirty="0"/>
              <a:t>added by teachers to courses and course activities.</a:t>
            </a:r>
          </a:p>
          <a:p>
            <a:r>
              <a:rPr lang="en-US" sz="2700" dirty="0"/>
              <a:t>added to more than one course or activity.</a:t>
            </a:r>
          </a:p>
          <a:p>
            <a:r>
              <a:rPr lang="en-US" sz="2700" dirty="0"/>
              <a:t>used to review student learning </a:t>
            </a:r>
          </a:p>
          <a:p>
            <a:r>
              <a:rPr lang="en-US" sz="2700" dirty="0"/>
              <a:t>used to view any evidence of prior learning students submit.</a:t>
            </a:r>
          </a:p>
        </p:txBody>
      </p:sp>
    </p:spTree>
    <p:extLst>
      <p:ext uri="{BB962C8B-B14F-4D97-AF65-F5344CB8AC3E}">
        <p14:creationId xmlns:p14="http://schemas.microsoft.com/office/powerpoint/2010/main" val="1910092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59846"/>
              </p:ext>
            </p:extLst>
          </p:nvPr>
        </p:nvGraphicFramePr>
        <p:xfrm>
          <a:off x="827584" y="692696"/>
          <a:ext cx="741682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908058791"/>
                    </a:ext>
                  </a:extLst>
                </a:gridCol>
              </a:tblGrid>
              <a:tr h="436190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Forums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Course introductions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Staying connected with </a:t>
                      </a:r>
                      <a:r>
                        <a:rPr lang="en-CA" sz="1400" baseline="0" dirty="0" err="1" smtClean="0">
                          <a:solidFill>
                            <a:schemeClr val="tx1"/>
                          </a:solidFill>
                        </a:rPr>
                        <a:t>preceptored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Assignment questions/answers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Video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Integrate into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Reflective practice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Course introductions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For community partners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Sharing theory &amp;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Providing feedback – audio &amp; video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Lectures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Examples/Scenarios for online tests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err="1" smtClean="0">
                          <a:solidFill>
                            <a:schemeClr val="tx1"/>
                          </a:solidFill>
                        </a:rPr>
                        <a:t>Kaltura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video quizzes for SIM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Big Blue Button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Staying connected with </a:t>
                      </a:r>
                      <a:r>
                        <a:rPr lang="en-CA" sz="1400" baseline="0" dirty="0" err="1" smtClean="0">
                          <a:solidFill>
                            <a:schemeClr val="tx1"/>
                          </a:solidFill>
                        </a:rPr>
                        <a:t>preceptored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baseline="0" dirty="0" err="1" smtClean="0">
                          <a:solidFill>
                            <a:schemeClr val="tx1"/>
                          </a:solidFill>
                        </a:rPr>
                        <a:t>Lightbox</a:t>
                      </a:r>
                      <a:endParaRPr lang="en-CA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Encourage student creativity with art/photo assignments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Competencies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Practice appraisal form (PAF)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 err="1" smtClean="0">
                          <a:solidFill>
                            <a:schemeClr val="tx1"/>
                          </a:solidFill>
                        </a:rPr>
                        <a:t>ePortfolios</a:t>
                      </a:r>
                      <a:endParaRPr lang="en-C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86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27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9552" y="260648"/>
          <a:ext cx="784887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416206804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000850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Faculty: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Inconsistencies 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Interpretation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Implementation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Inadequate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Lack of buy-in, poor attitude towards the technology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Insufficient funding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Lack of time to implement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Insufficient resources to support adoption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Doesn’t align with curriculum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Time vs Utility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Use advanced features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Assume capabilities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Language isn’t friendly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Fixed platform (e.g. can only be used on a computer)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Challenging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Unique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Overly innovative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Lack of technical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 variety or flexibility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Not housed in Canada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 consultation prior to purchase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Not user friendly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Don’t ask for help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Lack of testing prior to purchase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Students: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Unclear instruction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Insufficient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Assume capabilities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362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00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366"/>
            <a:ext cx="6055508" cy="60324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0152" y="404664"/>
            <a:ext cx="2962672" cy="531460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Time to Discuss </a:t>
            </a:r>
            <a:br>
              <a:rPr lang="en-US" sz="2800" dirty="0" smtClean="0"/>
            </a:br>
            <a:r>
              <a:rPr lang="en-US" sz="2000" dirty="0" smtClean="0"/>
              <a:t>(11 minutes)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 minute to jot down ideas</a:t>
            </a:r>
            <a:br>
              <a:rPr lang="en-US" sz="2000" dirty="0" smtClean="0"/>
            </a:br>
            <a:r>
              <a:rPr lang="en-US" sz="2000" dirty="0" smtClean="0"/>
              <a:t>2 minutes w/ a partner</a:t>
            </a:r>
            <a:br>
              <a:rPr lang="en-US" sz="2000" dirty="0" smtClean="0"/>
            </a:br>
            <a:r>
              <a:rPr lang="en-US" sz="2000" dirty="0" smtClean="0"/>
              <a:t>4 minutes w/ your table</a:t>
            </a:r>
            <a:br>
              <a:rPr lang="en-US" sz="2000" dirty="0" smtClean="0"/>
            </a:br>
            <a:r>
              <a:rPr lang="en-US" sz="2000" dirty="0" smtClean="0"/>
              <a:t>4 minutes w/ entire room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319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139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are we going to stop doing these things? What are the next steps?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3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03648" y="2060848"/>
          <a:ext cx="6096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676348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Evaluate technology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Before, during &amp; after purchase &amp; implementation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Ensure match between purpose &amp; user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Well developed, clear policy on 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Schedule time to learn &amp; implement – use PD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Consult experts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Self-educate re education technology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Don’t make assumptions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Realistic goals &amp; timelines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Embrace change – good attitude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Encourage buy-in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Ask questions / be open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Align with outcomes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Adds value &amp; supports objectives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Appropriate level of technology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Ask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management for resources (including human) to support learning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Mentorship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Collaborate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Ensure sufficient time to learn &amp; implement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Phased roll-out</a:t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</a:rPr>
                      </a:b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08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95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366"/>
            <a:ext cx="6055508" cy="60324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0152" y="404664"/>
            <a:ext cx="2962672" cy="531460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Time to Discuss </a:t>
            </a:r>
            <a:br>
              <a:rPr lang="en-US" sz="2800" dirty="0" smtClean="0"/>
            </a:br>
            <a:r>
              <a:rPr lang="en-US" sz="2000" dirty="0" smtClean="0"/>
              <a:t>(11 minutes)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 minute to jot down ideas</a:t>
            </a:r>
            <a:br>
              <a:rPr lang="en-US" sz="2000" dirty="0" smtClean="0"/>
            </a:br>
            <a:r>
              <a:rPr lang="en-US" sz="2000" dirty="0" smtClean="0"/>
              <a:t>2 minutes w/ a partner</a:t>
            </a:r>
            <a:br>
              <a:rPr lang="en-US" sz="2000" dirty="0" smtClean="0"/>
            </a:br>
            <a:r>
              <a:rPr lang="en-US" sz="2000" dirty="0" smtClean="0"/>
              <a:t>4 minutes w/ your table</a:t>
            </a:r>
            <a:br>
              <a:rPr lang="en-US" sz="2000" dirty="0" smtClean="0"/>
            </a:br>
            <a:r>
              <a:rPr lang="en-US" sz="2000" dirty="0" smtClean="0"/>
              <a:t>4 minutes w/ entire room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418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an </a:t>
            </a:r>
            <a:r>
              <a:rPr lang="en-US" dirty="0" err="1" smtClean="0"/>
              <a:t>ePortfolio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What is an Artifact?</a:t>
            </a:r>
            <a:endParaRPr lang="en-US" dirty="0"/>
          </a:p>
        </p:txBody>
      </p:sp>
      <p:pic>
        <p:nvPicPr>
          <p:cNvPr id="4" name="Content Placeholder 3" descr="collect_select_reflec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28800"/>
            <a:ext cx="4849246" cy="4525963"/>
          </a:xfrm>
        </p:spPr>
      </p:pic>
      <p:sp>
        <p:nvSpPr>
          <p:cNvPr id="5" name="TextBox 4"/>
          <p:cNvSpPr txBox="1"/>
          <p:nvPr/>
        </p:nvSpPr>
        <p:spPr>
          <a:xfrm>
            <a:off x="4853790" y="2362200"/>
            <a:ext cx="4114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think of artifacts as …</a:t>
            </a:r>
          </a:p>
          <a:p>
            <a:endParaRPr lang="en-US" sz="2000" dirty="0" smtClean="0"/>
          </a:p>
          <a:p>
            <a:r>
              <a:rPr lang="en-US" sz="2000" dirty="0" smtClean="0"/>
              <a:t>snapshots of “me” or “we” in action, </a:t>
            </a:r>
          </a:p>
          <a:p>
            <a:r>
              <a:rPr lang="en-US" sz="2000" dirty="0" smtClean="0"/>
              <a:t>in the moment … </a:t>
            </a:r>
          </a:p>
          <a:p>
            <a:endParaRPr lang="en-US" sz="2000" dirty="0"/>
          </a:p>
          <a:p>
            <a:r>
              <a:rPr lang="en-US" sz="2000" dirty="0" smtClean="0"/>
              <a:t>that help students build self-reflective capacity… </a:t>
            </a:r>
          </a:p>
          <a:p>
            <a:endParaRPr lang="en-US" sz="2000" dirty="0" smtClean="0"/>
          </a:p>
          <a:p>
            <a:r>
              <a:rPr lang="en-US" sz="2000" dirty="0" smtClean="0"/>
              <a:t>… and come to own their learning.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P exampl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uby eP Screensho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44667"/>
            <a:ext cx="8686800" cy="5234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BB2D4DDFA7B49807C75296D7BD25E" ma:contentTypeVersion="0" ma:contentTypeDescription="Create a new document." ma:contentTypeScope="" ma:versionID="e6bb2223858f99b918d9b7488eafbb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513742-8748-4772-9631-9B0ADC2F98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D00342-3A67-45A2-B1FB-592F94530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922C74-E9E4-4BB9-971A-6964F77A76F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1053</Words>
  <Application>Microsoft Office PowerPoint</Application>
  <PresentationFormat>On-screen Show (4:3)</PresentationFormat>
  <Paragraphs>228</Paragraphs>
  <Slides>21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Welcome Nursing Colleagues</vt:lpstr>
      <vt:lpstr>How can you ensure that an innovative educational technology hinders learning in your program?    (make a list)</vt:lpstr>
      <vt:lpstr>PowerPoint Presentation</vt:lpstr>
      <vt:lpstr>Time to Discuss  (11 minutes)  1 minute to jot down ideas 2 minutes w/ a partner 4 minutes w/ your table 4 minutes w/ entire room</vt:lpstr>
      <vt:lpstr>How are we going to stop doing these things? What are the next steps?  </vt:lpstr>
      <vt:lpstr>Time to Discuss  (11 minutes)  1 minute to jot down ideas 2 minutes w/ a partner 4 minutes w/ your table 4 minutes w/ entire room</vt:lpstr>
      <vt:lpstr>What is an ePortfolio? What is an Artifact?</vt:lpstr>
      <vt:lpstr>PowerPoint Presentation</vt:lpstr>
      <vt:lpstr>PowerPoint Presentation</vt:lpstr>
      <vt:lpstr>PowerPoint Presentation</vt:lpstr>
      <vt:lpstr>(My) Pedagogic Foundations for ePs </vt:lpstr>
      <vt:lpstr>PowerPoint Presentation</vt:lpstr>
      <vt:lpstr>Time to Discuss  (11 minutes)  1 minute to jot down ideas 2 minutes w/ a partner 4 minutes w/ your table 4 minutes w/ entire room</vt:lpstr>
      <vt:lpstr>PowerPoint Presentation</vt:lpstr>
      <vt:lpstr>PowerPoint Presentation</vt:lpstr>
      <vt:lpstr>Lightbox Gallery</vt:lpstr>
      <vt:lpstr>Discussion Forums can be used …</vt:lpstr>
      <vt:lpstr>Kaltura Video Quizzes …</vt:lpstr>
      <vt:lpstr>PowerPoint Presentation</vt:lpstr>
      <vt:lpstr>Competencies can be …</vt:lpstr>
      <vt:lpstr>PowerPoint Presentation</vt:lpstr>
    </vt:vector>
  </TitlesOfParts>
  <Company>University Of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you ensure that we (the collective “we”) ruin the integration of an innovative educational technology in your program?</dc:title>
  <dc:creator>Scott Gerrity</dc:creator>
  <cp:lastModifiedBy>Fleming, Susan</cp:lastModifiedBy>
  <cp:revision>37</cp:revision>
  <dcterms:created xsi:type="dcterms:W3CDTF">2018-06-04T04:21:38Z</dcterms:created>
  <dcterms:modified xsi:type="dcterms:W3CDTF">2018-06-21T18:38:04Z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0x010100D74BB2D4DDFA7B49807C75296D7BD25E</vt:lpwstr>
  </property>
</Properties>
</file>