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0" autoAdjust="0"/>
  </p:normalViewPr>
  <p:slideViewPr>
    <p:cSldViewPr>
      <p:cViewPr varScale="1">
        <p:scale>
          <a:sx n="106" d="100"/>
          <a:sy n="106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F30C8F84-0D2E-415E-BCFC-0025E7A35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89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80A03F51-A3B4-4D6E-A5E9-D1636C65BB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53981E45-6FAF-4396-8E10-9CE187C43B7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BCE2548F-2FD2-4715-AAD5-B58AA44AA1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6C9F483D-5566-4888-83E4-CBCAC7F0AD9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1543A001-0333-4885-961D-D0A4B4C42E9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F68F88F5-3D0F-42B7-95B6-3816288F9A1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836C52F-51C0-49ED-859C-B7D7DEF4E9E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532394D0-1DAA-42F5-887F-5DADCA537AF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52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ABAA71E3-6CF5-44E1-B7D0-D43738EA82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6" r:id="rId5"/>
    <p:sldLayoutId id="2147483714" r:id="rId6"/>
    <p:sldLayoutId id="2147483715" r:id="rId7"/>
    <p:sldLayoutId id="2147483721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19099" y="1066800"/>
            <a:ext cx="8153400" cy="14319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8000" b="0" dirty="0" smtClean="0">
                <a:effectLst/>
                <a:latin typeface="Adobe Fan Heiti Std B" pitchFamily="34" charset="-128"/>
                <a:ea typeface="Adobe Fan Heiti Std B" pitchFamily="34" charset="-128"/>
              </a:rPr>
              <a:t>INTRODUCTION TO EVENT PLANNING </a:t>
            </a:r>
          </a:p>
        </p:txBody>
      </p:sp>
      <p:sp>
        <p:nvSpPr>
          <p:cNvPr id="5" name="Minus 4"/>
          <p:cNvSpPr/>
          <p:nvPr/>
        </p:nvSpPr>
        <p:spPr>
          <a:xfrm>
            <a:off x="1981200" y="4648200"/>
            <a:ext cx="50292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426725" y="5057773"/>
            <a:ext cx="21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ERIN WILKINS</a:t>
            </a:r>
          </a:p>
          <a:p>
            <a:pPr algn="ctr"/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SPECIAL EVENTS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>
                <a:latin typeface="Euphemia" panose="020B0503040102020104" pitchFamily="34" charset="0"/>
                <a:ea typeface="ＭＳ Ｐゴシック" pitchFamily="34" charset="-128"/>
              </a:rPr>
              <a:t>Events that are capable by their scale and media interest of attracting significant visitor numbers, media coverage and economic benefits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MAJOR EVENTS</a:t>
            </a:r>
          </a:p>
        </p:txBody>
      </p:sp>
      <p:sp>
        <p:nvSpPr>
          <p:cNvPr id="4" name="Minus 3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63" y="3324225"/>
            <a:ext cx="66675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2"/>
          <a:stretch/>
        </p:blipFill>
        <p:spPr>
          <a:xfrm>
            <a:off x="43571" y="1219200"/>
            <a:ext cx="4757029" cy="280669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-762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MAJOR EVENTS</a:t>
            </a:r>
          </a:p>
        </p:txBody>
      </p:sp>
      <p:sp>
        <p:nvSpPr>
          <p:cNvPr id="6" name="Minus 5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4210050" cy="280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2527"/>
          <a:stretch/>
        </p:blipFill>
        <p:spPr>
          <a:xfrm>
            <a:off x="1943100" y="4102940"/>
            <a:ext cx="5257800" cy="26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1463040"/>
            <a:ext cx="7657313" cy="49377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Targeted to local audiences and staged primarily for their social, fun and entertainment value.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Produce a range or benefits including pride in community, strengthening a feeling of belonging and creating a sense of place.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Local governments often support these events as part of their community and cultural development strategies.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1836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LOCAL OR COMMUNITY EVENTS</a:t>
            </a:r>
          </a:p>
        </p:txBody>
      </p:sp>
      <p:sp>
        <p:nvSpPr>
          <p:cNvPr id="5" name="Minus 4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LOCAL OR COMMUNITY EVENTS</a:t>
            </a:r>
          </a:p>
        </p:txBody>
      </p:sp>
      <p:sp>
        <p:nvSpPr>
          <p:cNvPr id="9" name="Minus 8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09556"/>
            <a:ext cx="4229099" cy="2818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5" b="11441"/>
          <a:stretch/>
        </p:blipFill>
        <p:spPr>
          <a:xfrm>
            <a:off x="2152650" y="4295775"/>
            <a:ext cx="485775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b="1066"/>
          <a:stretch/>
        </p:blipFill>
        <p:spPr>
          <a:xfrm>
            <a:off x="28574" y="1395306"/>
            <a:ext cx="4772025" cy="2832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90600" y="1463040"/>
            <a:ext cx="7696200" cy="49377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Important expression of human activity that contributes to our social and cultural life.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Increasingly linked with tourism to generate business activity and income for their host communities.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FORM OR CONTENT</a:t>
            </a:r>
            <a:b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FESTIVALS</a:t>
            </a:r>
          </a:p>
        </p:txBody>
      </p:sp>
      <p:sp>
        <p:nvSpPr>
          <p:cNvPr id="4" name="Minus 3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913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FESTIVALS</a:t>
            </a:r>
          </a:p>
        </p:txBody>
      </p:sp>
      <p:sp>
        <p:nvSpPr>
          <p:cNvPr id="7" name="Minus 6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2121"/>
          <a:stretch/>
        </p:blipFill>
        <p:spPr>
          <a:xfrm>
            <a:off x="76199" y="1276350"/>
            <a:ext cx="4038601" cy="2682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4"/>
          <a:stretch/>
        </p:blipFill>
        <p:spPr>
          <a:xfrm>
            <a:off x="4191000" y="1276350"/>
            <a:ext cx="4886325" cy="2682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9" y="4038602"/>
            <a:ext cx="6629395" cy="243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1463040"/>
            <a:ext cx="7620000" cy="49377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Important and growing part of the event industry, encompassing the full spectrum of individual and multi sporting events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000" dirty="0" smtClean="0">
              <a:latin typeface="Euphemia" panose="020B0503040102020104" pitchFamily="34" charset="0"/>
              <a:ea typeface="ＭＳ Ｐゴシック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Ability to attract tourist visitors and to generate media coverage and economic impacts has placed them at the front of most government strategies and destination marketing programs.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9491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SPORTS EVENTS</a:t>
            </a:r>
          </a:p>
        </p:txBody>
      </p:sp>
      <p:sp>
        <p:nvSpPr>
          <p:cNvPr id="4" name="Minus 3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913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SPORTS EVENTS</a:t>
            </a:r>
          </a:p>
        </p:txBody>
      </p:sp>
      <p:sp>
        <p:nvSpPr>
          <p:cNvPr id="8" name="Minus 7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4"/>
          <a:stretch/>
        </p:blipFill>
        <p:spPr>
          <a:xfrm>
            <a:off x="76200" y="1492250"/>
            <a:ext cx="4476750" cy="281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"/>
          <a:stretch/>
        </p:blipFill>
        <p:spPr>
          <a:xfrm>
            <a:off x="4648200" y="1504950"/>
            <a:ext cx="4454518" cy="2800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9"/>
          <a:stretch/>
        </p:blipFill>
        <p:spPr>
          <a:xfrm>
            <a:off x="2476500" y="4389388"/>
            <a:ext cx="4343400" cy="246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1386840"/>
            <a:ext cx="7657313" cy="49377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All off-site gatherings, including conventions, congresses, conferences, seminars, workshops and symposiums, which bring together people for a common purpose – the sharing of information.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Includes exhibitions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113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BUSINESS EVENTS</a:t>
            </a:r>
          </a:p>
        </p:txBody>
      </p:sp>
      <p:sp>
        <p:nvSpPr>
          <p:cNvPr id="5" name="Minus 4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BUSINESS EVENTS AND EXHIBITIONS</a:t>
            </a:r>
          </a:p>
        </p:txBody>
      </p:sp>
      <p:sp>
        <p:nvSpPr>
          <p:cNvPr id="6" name="Minus 5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/>
          <a:stretch/>
        </p:blipFill>
        <p:spPr>
          <a:xfrm>
            <a:off x="9525" y="1285875"/>
            <a:ext cx="4464050" cy="275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4" b="5534"/>
          <a:stretch/>
        </p:blipFill>
        <p:spPr>
          <a:xfrm>
            <a:off x="2038350" y="4105275"/>
            <a:ext cx="5257800" cy="275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" b="2849"/>
          <a:stretch/>
        </p:blipFill>
        <p:spPr>
          <a:xfrm>
            <a:off x="4572000" y="1285875"/>
            <a:ext cx="4419600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838200" y="1412530"/>
            <a:ext cx="7733513" cy="49377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Adobe Fan Heiti Std B" pitchFamily="34" charset="-128"/>
              </a:rPr>
              <a:t>Specific rituals, presentations, performances or celebrations that are consciously planned and created to mark special occasions or achieve particular social, cultural or corporate goals and objectives.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WHAT ARE SPECIAL EVENTS?</a:t>
            </a:r>
          </a:p>
        </p:txBody>
      </p:sp>
      <p:pic>
        <p:nvPicPr>
          <p:cNvPr id="8" name="Picture Placeholder 35">
            <a:extLst>
              <a:ext uri="{FF2B5EF4-FFF2-40B4-BE49-F238E27FC236}">
                <a16:creationId xmlns:a16="http://schemas.microsoft.com/office/drawing/2014/main" xmlns="" id="{E8B86280-588B-7646-AD83-11819293F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r="8677"/>
          <a:stretch/>
        </p:blipFill>
        <p:spPr>
          <a:xfrm>
            <a:off x="3127426" y="4038600"/>
            <a:ext cx="2968574" cy="2323238"/>
          </a:xfrm>
          <a:prstGeom prst="rect">
            <a:avLst/>
          </a:prstGeom>
        </p:spPr>
      </p:pic>
      <p:pic>
        <p:nvPicPr>
          <p:cNvPr id="9" name="Picture Placeholder 33">
            <a:extLst>
              <a:ext uri="{FF2B5EF4-FFF2-40B4-BE49-F238E27FC236}">
                <a16:creationId xmlns:a16="http://schemas.microsoft.com/office/drawing/2014/main" xmlns="" id="{3A8FACDA-7474-5948-B770-FAAF7B81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1806" r="11961" b="1053"/>
          <a:stretch/>
        </p:blipFill>
        <p:spPr>
          <a:xfrm>
            <a:off x="0" y="4038600"/>
            <a:ext cx="3048000" cy="2323238"/>
          </a:xfrm>
          <a:prstGeom prst="rect">
            <a:avLst/>
          </a:prstGeom>
        </p:spPr>
      </p:pic>
      <p:pic>
        <p:nvPicPr>
          <p:cNvPr id="10" name="Picture Placeholder 37">
            <a:extLst>
              <a:ext uri="{FF2B5EF4-FFF2-40B4-BE49-F238E27FC236}">
                <a16:creationId xmlns:a16="http://schemas.microsoft.com/office/drawing/2014/main" xmlns="" id="{5D82E7F4-27C0-1E40-9998-214EFD8940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r="7122"/>
          <a:stretch/>
        </p:blipFill>
        <p:spPr>
          <a:xfrm>
            <a:off x="6160543" y="4038600"/>
            <a:ext cx="2983457" cy="2311690"/>
          </a:xfrm>
          <a:prstGeom prst="rect">
            <a:avLst/>
          </a:prstGeom>
        </p:spPr>
      </p:pic>
      <p:sp>
        <p:nvSpPr>
          <p:cNvPr id="11" name="Minus 10"/>
          <p:cNvSpPr/>
          <p:nvPr/>
        </p:nvSpPr>
        <p:spPr>
          <a:xfrm>
            <a:off x="651713" y="108585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295400"/>
            <a:ext cx="8229600" cy="49377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CA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Festival and Special Event Management Fifth Edition. by Johnny Allen, William O’Toole, Robert Harris, Ian McDonnell.  Wiley and Sons. 2010.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Erin Wilkins, 2019.</a:t>
            </a:r>
            <a:endParaRPr lang="en-CA" altLang="en-US" sz="2000" dirty="0" smtClean="0">
              <a:latin typeface="Euphemia" panose="020B0503040102020104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CA" altLang="en-US" dirty="0" smtClean="0">
                <a:latin typeface="Adobe Fan Heiti Std B" pitchFamily="34" charset="-128"/>
                <a:ea typeface="Adobe Fan Heiti Std B" pitchFamily="34" charset="-128"/>
              </a:rPr>
              <a:t>REFERENCES:</a:t>
            </a:r>
          </a:p>
        </p:txBody>
      </p:sp>
      <p:sp>
        <p:nvSpPr>
          <p:cNvPr id="5" name="Minus 4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1447800"/>
            <a:ext cx="7962900" cy="42672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Euphemia" panose="020B0503040102020104" pitchFamily="34" charset="0"/>
              </a:rPr>
              <a:t>From the point of view of the event organizer:  A special event is a one-time or infrequently occurring event outside normal programs or activities of the sponsoring or organizing body.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latin typeface="Euphemia" panose="020B05030401020201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Euphemia" panose="020B0503040102020104" pitchFamily="34" charset="0"/>
              </a:rPr>
              <a:t>From the point of view of the customer or guest:  To the customer or guest, a special event is an opportunity for a leisure, social or cultural experience outside the normal range of choices or beyond everyday experience.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SPECIAL EVENTS ARE BEST DEFINED BY THEIR CONTEXT</a:t>
            </a:r>
          </a:p>
        </p:txBody>
      </p:sp>
      <p:sp>
        <p:nvSpPr>
          <p:cNvPr id="4" name="Minus 3"/>
          <p:cNvSpPr/>
          <p:nvPr/>
        </p:nvSpPr>
        <p:spPr>
          <a:xfrm>
            <a:off x="651713" y="108585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71600" y="1295400"/>
            <a:ext cx="7620000" cy="45720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Euphemia" panose="020B0503040102020104" pitchFamily="34" charset="0"/>
              </a:rPr>
              <a:t>Festive </a:t>
            </a:r>
            <a:r>
              <a:rPr lang="en-US" sz="2000" dirty="0" smtClean="0">
                <a:latin typeface="Euphemia" panose="020B0503040102020104" pitchFamily="34" charset="0"/>
              </a:rPr>
              <a:t>spirit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latin typeface="Euphemia" panose="020B05030401020201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Euphemia" panose="020B0503040102020104" pitchFamily="34" charset="0"/>
              </a:rPr>
              <a:t>Uniqueness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latin typeface="Euphemia" panose="020B05030401020201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Euphemia" panose="020B0503040102020104" pitchFamily="34" charset="0"/>
              </a:rPr>
              <a:t>Quality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latin typeface="Euphemia" panose="020B05030401020201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Euphemia" panose="020B0503040102020104" pitchFamily="34" charset="0"/>
              </a:rPr>
              <a:t>Authenticity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latin typeface="Euphemia" panose="020B05030401020201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Euphemia" panose="020B0503040102020104" pitchFamily="34" charset="0"/>
              </a:rPr>
              <a:t>Tradition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latin typeface="Euphemia" panose="020B05030401020201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Euphemia" panose="020B0503040102020104" pitchFamily="34" charset="0"/>
              </a:rPr>
              <a:t>Hospitality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latin typeface="Euphemia" panose="020B05030401020201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Euphemia" panose="020B0503040102020104" pitchFamily="34" charset="0"/>
              </a:rPr>
              <a:t>Theme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latin typeface="Euphemia" panose="020B0503040102020104" pitchFamily="34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Euphemia" panose="020B0503040102020104" pitchFamily="34" charset="0"/>
              </a:rPr>
              <a:t>Symbolism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29600" cy="990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WHAT CREATES AN </a:t>
            </a:r>
            <a:b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EVENT ATMOSPHERE?</a:t>
            </a:r>
          </a:p>
        </p:txBody>
      </p:sp>
      <p:sp>
        <p:nvSpPr>
          <p:cNvPr id="5" name="Minus 4"/>
          <p:cNvSpPr/>
          <p:nvPr/>
        </p:nvSpPr>
        <p:spPr>
          <a:xfrm>
            <a:off x="4485000" y="1066800"/>
            <a:ext cx="504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9" r="17310"/>
          <a:stretch/>
        </p:blipFill>
        <p:spPr>
          <a:xfrm>
            <a:off x="0" y="0"/>
            <a:ext cx="47481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52400" y="1447800"/>
            <a:ext cx="75438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2200" dirty="0" smtClean="0">
                <a:latin typeface="Euphemia" panose="020B0503040102020104" pitchFamily="34" charset="0"/>
                <a:ea typeface="ＭＳ Ｐゴシック" pitchFamily="34" charset="-128"/>
              </a:rPr>
              <a:t>Two Categories:</a:t>
            </a:r>
          </a:p>
          <a:p>
            <a:pPr eaLnBrk="1" hangingPunct="1"/>
            <a:endParaRPr lang="en-US" altLang="en-US" dirty="0" smtClean="0">
              <a:latin typeface="Euphemia" panose="020B0503040102020104" pitchFamily="34" charset="0"/>
              <a:ea typeface="ＭＳ Ｐゴシック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smtClean="0">
                <a:latin typeface="Euphemia" panose="020B0503040102020104" pitchFamily="34" charset="0"/>
                <a:ea typeface="ＭＳ Ｐゴシック" pitchFamily="34" charset="-128"/>
              </a:rPr>
              <a:t>Size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Mega Event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Hallmark Event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Major Event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Local/ community events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dirty="0" smtClean="0">
              <a:latin typeface="Euphemia" panose="020B0503040102020104" pitchFamily="34" charset="0"/>
              <a:ea typeface="ＭＳ Ｐゴシック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smtClean="0">
                <a:latin typeface="Euphemia" panose="020B0503040102020104" pitchFamily="34" charset="0"/>
                <a:ea typeface="ＭＳ Ｐゴシック" pitchFamily="34" charset="-128"/>
              </a:rPr>
              <a:t>Form or Content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Festivals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Sports events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Business events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Euphemia" panose="020B0503040102020104" pitchFamily="34" charset="0"/>
                <a:ea typeface="ＭＳ Ｐゴシック" pitchFamily="34" charset="-128"/>
              </a:rPr>
              <a:t> </a:t>
            </a:r>
            <a:r>
              <a:rPr lang="en-US" altLang="en-US" sz="1600" dirty="0" smtClean="0">
                <a:latin typeface="Euphemia" panose="020B0503040102020104" pitchFamily="34" charset="0"/>
                <a:ea typeface="ＭＳ Ｐゴシック" pitchFamily="34" charset="-128"/>
              </a:rPr>
              <a:t>exhibition</a:t>
            </a:r>
            <a:r>
              <a:rPr lang="en-US" altLang="en-US" sz="1600" dirty="0" smtClean="0">
                <a:latin typeface="Arial" pitchFamily="34" charset="0"/>
                <a:ea typeface="ＭＳ Ｐゴシック" pitchFamily="34" charset="-128"/>
              </a:rPr>
              <a:t>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990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TYPES OF EVENTS		</a:t>
            </a:r>
          </a:p>
        </p:txBody>
      </p:sp>
      <p:sp>
        <p:nvSpPr>
          <p:cNvPr id="6" name="Minus 5"/>
          <p:cNvSpPr/>
          <p:nvPr/>
        </p:nvSpPr>
        <p:spPr>
          <a:xfrm>
            <a:off x="-228600" y="1066800"/>
            <a:ext cx="504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90600" y="1447800"/>
            <a:ext cx="7543800" cy="5181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So large they affect who economies and reverberate in the global media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Targeted at international tourism market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Considered mega due to: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attendance size, 	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target market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level of public financial involvement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political effects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extent of TV coverage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construction of facilities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700" dirty="0" smtClean="0">
                <a:latin typeface="Euphemia" panose="020B0503040102020104" pitchFamily="34" charset="0"/>
                <a:ea typeface="ＭＳ Ｐゴシック" pitchFamily="34" charset="-128"/>
              </a:rPr>
              <a:t>Impact on economic and social fabric of the host community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813" y="533400"/>
            <a:ext cx="7543800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 smtClean="0">
                <a:latin typeface="Adobe Fan Heiti Std B" pitchFamily="34" charset="-128"/>
                <a:ea typeface="Adobe Fan Heiti Std B" pitchFamily="34" charset="-128"/>
              </a:rPr>
              <a:t>MEGA EVENT	</a:t>
            </a:r>
          </a:p>
        </p:txBody>
      </p:sp>
      <p:sp>
        <p:nvSpPr>
          <p:cNvPr id="4" name="Minus 3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913" y="5715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MEGA EVENTS</a:t>
            </a:r>
          </a:p>
        </p:txBody>
      </p:sp>
      <p:sp>
        <p:nvSpPr>
          <p:cNvPr id="6" name="Minus 5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b="11475"/>
          <a:stretch/>
        </p:blipFill>
        <p:spPr>
          <a:xfrm>
            <a:off x="2390039" y="1219200"/>
            <a:ext cx="4363922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23" y="3657600"/>
            <a:ext cx="5846355" cy="297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1447800"/>
            <a:ext cx="7543800" cy="49377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Events that become so identified with the spirit or ethos of a town, city or region that they become synonymous with the name of the place and gain widespread recognition and awareness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Euphemia" panose="020B0503040102020104" pitchFamily="34" charset="0"/>
                <a:ea typeface="ＭＳ Ｐゴシック" pitchFamily="34" charset="-128"/>
              </a:rPr>
              <a:t>Major one-time or recurring events of limited duration developed to enhance awareness, appeal and profitability of a tourism destination in the short/ long term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715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HALLMARK EVENTS</a:t>
            </a:r>
          </a:p>
        </p:txBody>
      </p:sp>
      <p:sp>
        <p:nvSpPr>
          <p:cNvPr id="4" name="Minus 3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913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dobe Fan Heiti Std B" pitchFamily="34" charset="-128"/>
                <a:ea typeface="Adobe Fan Heiti Std B" pitchFamily="34" charset="-128"/>
              </a:rPr>
              <a:t>HALLMARK EVENTS</a:t>
            </a:r>
          </a:p>
        </p:txBody>
      </p:sp>
      <p:sp>
        <p:nvSpPr>
          <p:cNvPr id="6" name="Minus 5"/>
          <p:cNvSpPr/>
          <p:nvPr/>
        </p:nvSpPr>
        <p:spPr>
          <a:xfrm>
            <a:off x="651713" y="1066800"/>
            <a:ext cx="7920000" cy="152400"/>
          </a:xfrm>
          <a:prstGeom prst="mathMinu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1295400"/>
            <a:ext cx="4849091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295400"/>
            <a:ext cx="42672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38600"/>
            <a:ext cx="5486400" cy="2760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500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Origin</vt:lpstr>
      <vt:lpstr>INTRODUCTION TO EVENT PLANNING </vt:lpstr>
      <vt:lpstr>WHAT ARE SPECIAL EVENTS?</vt:lpstr>
      <vt:lpstr>SPECIAL EVENTS ARE BEST DEFINED BY THEIR CONTEXT</vt:lpstr>
      <vt:lpstr>WHAT CREATES AN  EVENT ATMOSPHERE?</vt:lpstr>
      <vt:lpstr>TYPES OF EVENTS  </vt:lpstr>
      <vt:lpstr>MEGA EVENT </vt:lpstr>
      <vt:lpstr>MEGA EVENTS</vt:lpstr>
      <vt:lpstr>HALLMARK EVENTS</vt:lpstr>
      <vt:lpstr>HALLMARK EVENTS</vt:lpstr>
      <vt:lpstr>MAJOR EVENTS</vt:lpstr>
      <vt:lpstr>PowerPoint Presentation</vt:lpstr>
      <vt:lpstr>LOCAL OR COMMUNITY EVENTS</vt:lpstr>
      <vt:lpstr>LOCAL OR COMMUNITY EVENTS</vt:lpstr>
      <vt:lpstr>FORM OR CONTENT FESTIVALS</vt:lpstr>
      <vt:lpstr>FESTIVALS</vt:lpstr>
      <vt:lpstr>SPORTS EVENTS</vt:lpstr>
      <vt:lpstr>SPORTS EVENTS</vt:lpstr>
      <vt:lpstr>BUSINESS EVENTS</vt:lpstr>
      <vt:lpstr>BUSINESS EVENTS AND EXHIBITIONS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Recreation Event Planning</dc:title>
  <dc:creator>Craig</dc:creator>
  <cp:lastModifiedBy>Emma Courtney </cp:lastModifiedBy>
  <cp:revision>24</cp:revision>
  <dcterms:created xsi:type="dcterms:W3CDTF">2007-08-26T17:36:26Z</dcterms:created>
  <dcterms:modified xsi:type="dcterms:W3CDTF">2019-07-03T18:45:09Z</dcterms:modified>
</cp:coreProperties>
</file>